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7.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8.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20.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1.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3.xml" ContentType="application/vnd.openxmlformats-officedocument.presentationml.tags+xml"/>
  <Override PartName="/ppt/notesSlides/notesSlide49.xml" ContentType="application/vnd.openxmlformats-officedocument.presentationml.notesSlide+xml"/>
  <Override PartName="/ppt/tags/tag24.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5.xml" ContentType="application/vnd.openxmlformats-officedocument.presentationml.tags+xml"/>
  <Override PartName="/ppt/notesSlides/notesSlide54.xml" ContentType="application/vnd.openxmlformats-officedocument.presentationml.notesSlide+xml"/>
  <Override PartName="/ppt/tags/tag26.xml" ContentType="application/vnd.openxmlformats-officedocument.presentationml.tags+xml"/>
  <Override PartName="/ppt/activeX/activeX1.xml" ContentType="application/vnd.ms-office.activeX+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7.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28.xml" ContentType="application/vnd.openxmlformats-officedocument.presentationml.tags+xml"/>
  <Override PartName="/ppt/notesSlides/notesSlide62.xml" ContentType="application/vnd.openxmlformats-officedocument.presentationml.notesSlide+xml"/>
  <Override PartName="/ppt/tags/tag29.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30.xml" ContentType="application/vnd.openxmlformats-officedocument.presentationml.tags+xml"/>
  <Override PartName="/ppt/notesSlides/notesSlide66.xml" ContentType="application/vnd.openxmlformats-officedocument.presentationml.notesSlide+xml"/>
  <Override PartName="/ppt/tags/tag31.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32.xml" ContentType="application/vnd.openxmlformats-officedocument.presentationml.tags+xml"/>
  <Override PartName="/ppt/notesSlides/notesSlide69.xml" ContentType="application/vnd.openxmlformats-officedocument.presentationml.notesSlide+xml"/>
  <Override PartName="/ppt/tags/tag33.xml" ContentType="application/vnd.openxmlformats-officedocument.presentationml.tags+xml"/>
  <Override PartName="/ppt/notesSlides/notesSlide70.xml" ContentType="application/vnd.openxmlformats-officedocument.presentationml.notesSlide+xml"/>
  <Override PartName="/ppt/tags/tag34.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257" r:id="rId2"/>
    <p:sldId id="388" r:id="rId3"/>
    <p:sldId id="389" r:id="rId4"/>
    <p:sldId id="371" r:id="rId5"/>
    <p:sldId id="372" r:id="rId6"/>
    <p:sldId id="373" r:id="rId7"/>
    <p:sldId id="374" r:id="rId8"/>
    <p:sldId id="375" r:id="rId9"/>
    <p:sldId id="376" r:id="rId10"/>
    <p:sldId id="377" r:id="rId11"/>
    <p:sldId id="378" r:id="rId12"/>
    <p:sldId id="379" r:id="rId13"/>
    <p:sldId id="380" r:id="rId14"/>
    <p:sldId id="381" r:id="rId15"/>
    <p:sldId id="382" r:id="rId16"/>
    <p:sldId id="383" r:id="rId17"/>
    <p:sldId id="384" r:id="rId18"/>
    <p:sldId id="385" r:id="rId19"/>
    <p:sldId id="390" r:id="rId20"/>
    <p:sldId id="391"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404" r:id="rId34"/>
    <p:sldId id="405" r:id="rId35"/>
    <p:sldId id="406" r:id="rId36"/>
    <p:sldId id="407" r:id="rId37"/>
    <p:sldId id="408" r:id="rId38"/>
    <p:sldId id="409" r:id="rId39"/>
    <p:sldId id="410" r:id="rId40"/>
    <p:sldId id="411" r:id="rId41"/>
    <p:sldId id="412" r:id="rId42"/>
    <p:sldId id="413" r:id="rId43"/>
    <p:sldId id="414" r:id="rId44"/>
    <p:sldId id="415" r:id="rId45"/>
    <p:sldId id="416" r:id="rId46"/>
    <p:sldId id="326"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1" r:id="rId72"/>
    <p:sldId id="352" r:id="rId73"/>
    <p:sldId id="353" r:id="rId74"/>
    <p:sldId id="354" r:id="rId75"/>
    <p:sldId id="355"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161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455AA6-64FC-4848-BE6D-A5892EED60CD}" type="datetimeFigureOut">
              <a:rPr lang="en-US" smtClean="0"/>
              <a:t>1/16/2012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20450E-890E-4AE8-AE70-E1737CE41527}" type="slidenum">
              <a:rPr lang="en-US" smtClean="0"/>
              <a:t>‹#›</a:t>
            </a:fld>
            <a:endParaRPr lang="en-US"/>
          </a:p>
        </p:txBody>
      </p:sp>
    </p:spTree>
    <p:extLst>
      <p:ext uri="{BB962C8B-B14F-4D97-AF65-F5344CB8AC3E}">
        <p14:creationId xmlns:p14="http://schemas.microsoft.com/office/powerpoint/2010/main" val="1315768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fld id="{20A5237A-6119-4BD9-BF94-516C4CD36CDE}" type="slidenum">
              <a:rPr lang="en-US" sz="1200" smtClean="0">
                <a:latin typeface="Times New Roman" pitchFamily="84" charset="0"/>
              </a:rPr>
              <a:pPr/>
              <a:t>1</a:t>
            </a:fld>
            <a:endParaRPr lang="en-US" sz="1200" smtClean="0">
              <a:latin typeface="Times New Roman" pitchFamily="84" charset="0"/>
            </a:endParaRPr>
          </a:p>
        </p:txBody>
      </p:sp>
      <p:sp>
        <p:nvSpPr>
          <p:cNvPr id="179203" name="Rectangle 1026"/>
          <p:cNvSpPr>
            <a:spLocks noGrp="1" noRot="1" noChangeAspect="1" noChangeArrowheads="1" noTextEdit="1"/>
          </p:cNvSpPr>
          <p:nvPr>
            <p:ph type="sldImg"/>
          </p:nvPr>
        </p:nvSpPr>
        <p:spPr>
          <a:ln/>
        </p:spPr>
      </p:sp>
      <p:sp>
        <p:nvSpPr>
          <p:cNvPr id="17920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EE58420-613D-4B55-93E5-3810B71BC949}" type="slidenum">
              <a:rPr lang="en-US" sz="1200">
                <a:latin typeface="Times" pitchFamily="84" charset="0"/>
              </a:rPr>
              <a:pPr algn="r"/>
              <a:t>10</a:t>
            </a:fld>
            <a:endParaRPr lang="en-US" sz="1200">
              <a:latin typeface="Times" pitchFamily="84" charset="0"/>
            </a:endParaRPr>
          </a:p>
        </p:txBody>
      </p:sp>
      <p:sp>
        <p:nvSpPr>
          <p:cNvPr id="190467" name="Rectangle 2"/>
          <p:cNvSpPr>
            <a:spLocks noChangeArrowheads="1" noTextEdit="1"/>
          </p:cNvSpPr>
          <p:nvPr>
            <p:ph type="sldImg"/>
          </p:nvPr>
        </p:nvSpPr>
        <p:spPr>
          <a:solidFill>
            <a:srgbClr val="FFFFFF"/>
          </a:solidFill>
          <a:ln/>
        </p:spPr>
      </p:sp>
      <p:sp>
        <p:nvSpPr>
          <p:cNvPr id="19046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8.1B A sea star reproducing asexually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9D7916A-BCC7-406E-9C19-6CDD609CA1B3}" type="slidenum">
              <a:rPr lang="en-US" sz="1200">
                <a:latin typeface="Times" pitchFamily="84" charset="0"/>
              </a:rPr>
              <a:pPr algn="r"/>
              <a:t>11</a:t>
            </a:fld>
            <a:endParaRPr lang="en-US" sz="1200">
              <a:latin typeface="Times" pitchFamily="84" charset="0"/>
            </a:endParaRPr>
          </a:p>
        </p:txBody>
      </p:sp>
      <p:sp>
        <p:nvSpPr>
          <p:cNvPr id="193539" name="Rectangle 2"/>
          <p:cNvSpPr>
            <a:spLocks noChangeArrowheads="1" noTextEdit="1"/>
          </p:cNvSpPr>
          <p:nvPr>
            <p:ph type="sldImg"/>
          </p:nvPr>
        </p:nvSpPr>
        <p:spPr>
          <a:solidFill>
            <a:srgbClr val="FFFFFF"/>
          </a:solidFill>
          <a:ln/>
        </p:spPr>
      </p:sp>
      <p:sp>
        <p:nvSpPr>
          <p:cNvPr id="19354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8.1E Dividing cells in an early human embryo</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B4098E8-A074-4262-8A89-8C3847E8BFA6}" type="slidenum">
              <a:rPr lang="en-US" sz="1200">
                <a:latin typeface="Times" pitchFamily="84" charset="0"/>
              </a:rPr>
              <a:pPr algn="r"/>
              <a:t>12</a:t>
            </a:fld>
            <a:endParaRPr lang="en-US" sz="1200">
              <a:latin typeface="Times" pitchFamily="84" charset="0"/>
            </a:endParaRPr>
          </a:p>
        </p:txBody>
      </p:sp>
      <p:sp>
        <p:nvSpPr>
          <p:cNvPr id="194563" name="Rectangle 2"/>
          <p:cNvSpPr>
            <a:spLocks noChangeArrowheads="1" noTextEdit="1"/>
          </p:cNvSpPr>
          <p:nvPr>
            <p:ph type="sldImg"/>
          </p:nvPr>
        </p:nvSpPr>
        <p:spPr>
          <a:solidFill>
            <a:srgbClr val="FFFFFF"/>
          </a:solidFill>
          <a:ln/>
        </p:spPr>
      </p:sp>
      <p:sp>
        <p:nvSpPr>
          <p:cNvPr id="19456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8.1F A human kidney cell dividing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FA51079-A75E-4CAE-9E74-D06B63BACB39}" type="slidenum">
              <a:rPr lang="en-US" sz="1200">
                <a:latin typeface="Times New Roman" pitchFamily="84" charset="0"/>
              </a:rPr>
              <a:pPr algn="r"/>
              <a:t>13</a:t>
            </a:fld>
            <a:endParaRPr lang="en-US" sz="1200">
              <a:latin typeface="Times New Roman" pitchFamily="84" charset="0"/>
            </a:endParaRPr>
          </a:p>
        </p:txBody>
      </p:sp>
      <p:sp>
        <p:nvSpPr>
          <p:cNvPr id="195587" name="Rectangle 2"/>
          <p:cNvSpPr>
            <a:spLocks noGrp="1" noRot="1" noChangeAspect="1" noChangeArrowheads="1" noTextEdit="1"/>
          </p:cNvSpPr>
          <p:nvPr>
            <p:ph type="sldImg"/>
          </p:nvPr>
        </p:nvSpPr>
        <p:spPr>
          <a:solidFill>
            <a:srgbClr val="FFFFFF"/>
          </a:solidFill>
          <a:ln/>
        </p:spPr>
      </p:sp>
      <p:sp>
        <p:nvSpPr>
          <p:cNvPr id="1955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 basic familiarity or faint memory of mitosis and meiosis might result in a lack of enthusiasm for mitosis and meiosis in some of your students. Consider beginning such lectures with important topics related to cellular reproduction. For example, cancer cells reproduce uncontrollably, stem cells have the capacity to regenerate lost or damaged tissues, and the study of embryonic stem cells is variously restricted and regulated.</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principle that “every cell comes from another cell” is worth thinking through with your class. Students might expect that, like automobiles, computers, and cell phones, parts are constructed and cells are assembled. In our society, few nonliving products are generated only from existing products (try to think of such examples). For example, you do not need a painting to paint or a house to construct a house. Yet, this is a common expectation in biology. Further, students who think through this principle might ask how the first cells formed. They might wonder further whether the same environments that produced these cells are still in existence. The conditions on Earth when life first formed were very different from those we know today. Chapter 15 addresses the origin and early evolution of life on Earth.</a:t>
            </a:r>
          </a:p>
          <a:p>
            <a:pPr eaLnBrk="1" hangingPunct="1"/>
            <a:r>
              <a:rPr lang="en-US" smtClean="0">
                <a:latin typeface="Times New Roman" pitchFamily="84" charset="0"/>
                <a:ea typeface="ＭＳ Ｐゴシック" pitchFamily="84" charset="-128"/>
              </a:rPr>
              <a:t>2. Consider contrasting the timing of DNA replication and cytokinesis in prokaryotes and eukaryotes. In prokaryotes, addressed in Module 8.2, these processes are overlapping. However, as revealed in the next few modules, these events are separate in eukaryotes.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D4B71CA-D0EF-4E96-86EC-2312C26CE752}" type="slidenum">
              <a:rPr lang="en-US" sz="1200">
                <a:latin typeface="Times New Roman" pitchFamily="84" charset="0"/>
              </a:rPr>
              <a:pPr algn="r"/>
              <a:t>14</a:t>
            </a:fld>
            <a:endParaRPr lang="en-US" sz="1200">
              <a:latin typeface="Times New Roman" pitchFamily="84" charset="0"/>
            </a:endParaRPr>
          </a:p>
        </p:txBody>
      </p:sp>
      <p:sp>
        <p:nvSpPr>
          <p:cNvPr id="196611" name="Rectangle 2"/>
          <p:cNvSpPr>
            <a:spLocks noGrp="1" noRot="1" noChangeAspect="1" noChangeArrowheads="1" noTextEdit="1"/>
          </p:cNvSpPr>
          <p:nvPr>
            <p:ph type="sldImg"/>
          </p:nvPr>
        </p:nvSpPr>
        <p:spPr>
          <a:solidFill>
            <a:srgbClr val="FFFFFF"/>
          </a:solidFill>
          <a:ln/>
        </p:spPr>
      </p:sp>
      <p:sp>
        <p:nvSpPr>
          <p:cNvPr id="1966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 basic familiarity or faint memory of mitosis and meiosis might result in a lack of enthusiasm for mitosis and meiosis in some of your students. Consider beginning such lectures with important topics related to cellular reproduction. For example, cancer cells reproduce uncontrollably, stem cells have the capacity to regenerate lost or damaged tissues, and the study of embryonic stem cells is variously restricted and regulated.</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principle that “every cell comes from another cell” is worth thinking through with your class. Students might expect that, like automobiles, computers, and cell phones, parts are constructed and cells are assembled. In our society, few nonliving products are generated only from existing products (try to think of such examples). For example, you do not need a painting to paint or a house to construct a house. Yet, this is a common expectation in biology. Further, students who think through this principle might ask how the first cells formed. They might wonder further whether the same environments that produced these cells are still in existence. The conditions on Earth when life first formed were very different from those we know today. Chapter 15 addresses the origin and early evolution of life on Earth.</a:t>
            </a:r>
          </a:p>
          <a:p>
            <a:pPr eaLnBrk="1" hangingPunct="1"/>
            <a:r>
              <a:rPr lang="en-US" smtClean="0">
                <a:latin typeface="Times New Roman" pitchFamily="84" charset="0"/>
                <a:ea typeface="ＭＳ Ｐゴシック" pitchFamily="84" charset="-128"/>
              </a:rPr>
              <a:t>2. Consider contrasting the timing of DNA replication and cytokinesis in prokaryotes and eukaryotes. In prokaryotes, addressed in Module 8.2, these processes are overlapping. However, as revealed in the next few modules, these events are separate in eukaryotes.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23C3ACA-162B-4837-97B6-E033792E6DB1}" type="slidenum">
              <a:rPr lang="en-US" sz="1200">
                <a:latin typeface="Times" pitchFamily="84" charset="0"/>
              </a:rPr>
              <a:pPr algn="r"/>
              <a:t>15</a:t>
            </a:fld>
            <a:endParaRPr lang="en-US" sz="1200">
              <a:latin typeface="Times" pitchFamily="84" charset="0"/>
            </a:endParaRPr>
          </a:p>
        </p:txBody>
      </p:sp>
      <p:sp>
        <p:nvSpPr>
          <p:cNvPr id="197635" name="Rectangle 2"/>
          <p:cNvSpPr>
            <a:spLocks noChangeArrowheads="1" noTextEdit="1"/>
          </p:cNvSpPr>
          <p:nvPr>
            <p:ph type="sldImg"/>
          </p:nvPr>
        </p:nvSpPr>
        <p:spPr>
          <a:solidFill>
            <a:srgbClr val="FFFFFF"/>
          </a:solidFill>
          <a:ln/>
        </p:spPr>
      </p:sp>
      <p:sp>
        <p:nvSpPr>
          <p:cNvPr id="19763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8.2A_s1 Binary fission of a prokaryotic cell (step 1)</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EF2F89B-666B-4EED-9CB8-DC612E0892FC}" type="slidenum">
              <a:rPr lang="en-US" sz="1200">
                <a:latin typeface="Times" pitchFamily="84" charset="0"/>
              </a:rPr>
              <a:pPr algn="r"/>
              <a:t>16</a:t>
            </a:fld>
            <a:endParaRPr lang="en-US" sz="1200">
              <a:latin typeface="Times" pitchFamily="84" charset="0"/>
            </a:endParaRPr>
          </a:p>
        </p:txBody>
      </p:sp>
      <p:sp>
        <p:nvSpPr>
          <p:cNvPr id="198659" name="Rectangle 2"/>
          <p:cNvSpPr>
            <a:spLocks noChangeArrowheads="1" noTextEdit="1"/>
          </p:cNvSpPr>
          <p:nvPr>
            <p:ph type="sldImg"/>
          </p:nvPr>
        </p:nvSpPr>
        <p:spPr>
          <a:solidFill>
            <a:srgbClr val="FFFFFF"/>
          </a:solidFill>
          <a:ln/>
        </p:spPr>
      </p:sp>
      <p:sp>
        <p:nvSpPr>
          <p:cNvPr id="19866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8.2A_s2 Binary fission of a prokaryotic cell (step 2)</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C53E8A1-2D87-4F91-9151-F3F31F1FFBC9}" type="slidenum">
              <a:rPr lang="en-US" sz="1200">
                <a:latin typeface="Times" pitchFamily="84" charset="0"/>
              </a:rPr>
              <a:pPr algn="r"/>
              <a:t>17</a:t>
            </a:fld>
            <a:endParaRPr lang="en-US" sz="1200">
              <a:latin typeface="Times" pitchFamily="84" charset="0"/>
            </a:endParaRPr>
          </a:p>
        </p:txBody>
      </p:sp>
      <p:sp>
        <p:nvSpPr>
          <p:cNvPr id="199683" name="Rectangle 2"/>
          <p:cNvSpPr>
            <a:spLocks noChangeArrowheads="1" noTextEdit="1"/>
          </p:cNvSpPr>
          <p:nvPr>
            <p:ph type="sldImg"/>
          </p:nvPr>
        </p:nvSpPr>
        <p:spPr>
          <a:solidFill>
            <a:srgbClr val="FFFFFF"/>
          </a:solidFill>
          <a:ln/>
        </p:spPr>
      </p:sp>
      <p:sp>
        <p:nvSpPr>
          <p:cNvPr id="19968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8.2A_s3 Binary fission of a prokaryotic cell (step 3)</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B830576-E6D9-4C4D-A6ED-B07D50821B70}" type="slidenum">
              <a:rPr lang="en-US" sz="1200">
                <a:latin typeface="Times" pitchFamily="84" charset="0"/>
              </a:rPr>
              <a:pPr algn="r"/>
              <a:t>18</a:t>
            </a:fld>
            <a:endParaRPr lang="en-US" sz="1200">
              <a:latin typeface="Times" pitchFamily="84" charset="0"/>
            </a:endParaRPr>
          </a:p>
        </p:txBody>
      </p:sp>
      <p:sp>
        <p:nvSpPr>
          <p:cNvPr id="200707" name="Rectangle 2"/>
          <p:cNvSpPr>
            <a:spLocks noChangeArrowheads="1" noTextEdit="1"/>
          </p:cNvSpPr>
          <p:nvPr>
            <p:ph type="sldImg"/>
          </p:nvPr>
        </p:nvSpPr>
        <p:spPr>
          <a:solidFill>
            <a:srgbClr val="FFFFFF"/>
          </a:solidFill>
          <a:ln/>
        </p:spPr>
      </p:sp>
      <p:sp>
        <p:nvSpPr>
          <p:cNvPr id="20070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8.2B An electron micrograph of a dividing bacterium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473CED5-A990-4DF7-BE46-AE0D94F1EB53}" type="slidenum">
              <a:rPr lang="en-US" sz="1200">
                <a:latin typeface="Times New Roman" pitchFamily="84" charset="0"/>
              </a:rPr>
              <a:pPr algn="r"/>
              <a:t>19</a:t>
            </a:fld>
            <a:endParaRPr lang="en-US" sz="1200">
              <a:latin typeface="Times New Roman" pitchFamily="84" charset="0"/>
            </a:endParaRPr>
          </a:p>
        </p:txBody>
      </p:sp>
      <p:sp>
        <p:nvSpPr>
          <p:cNvPr id="201731" name="Rectangle 2"/>
          <p:cNvSpPr>
            <a:spLocks noGrp="1" noRot="1" noChangeAspect="1" noChangeArrowheads="1" noTextEdit="1"/>
          </p:cNvSpPr>
          <p:nvPr>
            <p:ph type="sldImg"/>
          </p:nvPr>
        </p:nvSpPr>
        <p:spPr>
          <a:solidFill>
            <a:srgbClr val="FFFFFF"/>
          </a:solidFill>
          <a:ln/>
        </p:spPr>
      </p:sp>
      <p:sp>
        <p:nvSpPr>
          <p:cNvPr id="2017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98D8B6F-1E96-45E7-A9A0-1F1539A97097}" type="slidenum">
              <a:rPr lang="en-US" sz="1200">
                <a:latin typeface="Times New Roman" pitchFamily="84" charset="0"/>
              </a:rPr>
              <a:pPr algn="r"/>
              <a:t>2</a:t>
            </a:fld>
            <a:endParaRPr lang="en-US" sz="1200">
              <a:latin typeface="Times New Roman" pitchFamily="84" charset="0"/>
            </a:endParaRPr>
          </a:p>
        </p:txBody>
      </p:sp>
      <p:sp>
        <p:nvSpPr>
          <p:cNvPr id="180227" name="Rectangle 2"/>
          <p:cNvSpPr>
            <a:spLocks noGrp="1" noRot="1" noChangeAspect="1" noChangeArrowheads="1" noTextEdit="1"/>
          </p:cNvSpPr>
          <p:nvPr>
            <p:ph type="sldImg"/>
          </p:nvPr>
        </p:nvSpPr>
        <p:spPr>
          <a:solidFill>
            <a:srgbClr val="FFFFFF"/>
          </a:solidFill>
          <a:ln/>
        </p:spPr>
      </p:sp>
      <p:sp>
        <p:nvSpPr>
          <p:cNvPr id="180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A8B32CF-369D-43BE-B21B-4BE1C8E9C6D7}" type="slidenum">
              <a:rPr lang="en-US" sz="1200">
                <a:latin typeface="Times New Roman" pitchFamily="84" charset="0"/>
              </a:rPr>
              <a:pPr algn="r"/>
              <a:t>20</a:t>
            </a:fld>
            <a:endParaRPr lang="en-US" sz="1200">
              <a:latin typeface="Times New Roman" pitchFamily="84" charset="0"/>
            </a:endParaRPr>
          </a:p>
        </p:txBody>
      </p:sp>
      <p:sp>
        <p:nvSpPr>
          <p:cNvPr id="202755" name="Rectangle 2"/>
          <p:cNvSpPr>
            <a:spLocks noGrp="1" noRot="1" noChangeAspect="1" noChangeArrowheads="1" noTextEdit="1"/>
          </p:cNvSpPr>
          <p:nvPr>
            <p:ph type="sldImg"/>
          </p:nvPr>
        </p:nvSpPr>
        <p:spPr>
          <a:solidFill>
            <a:srgbClr val="FFFFFF"/>
          </a:solidFill>
          <a:ln/>
        </p:spPr>
      </p:sp>
      <p:sp>
        <p:nvSpPr>
          <p:cNvPr id="2027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Students often seem confused by the difference between a DNA molecule and a chromosome. This is especially problematic when discussing DNA replication.</a:t>
            </a:r>
          </a:p>
          <a:p>
            <a:pPr eaLnBrk="1" hangingPunct="1"/>
            <a:r>
              <a:rPr lang="en-US" smtClean="0">
                <a:latin typeface="Times New Roman" pitchFamily="84" charset="0"/>
                <a:ea typeface="ＭＳ Ｐゴシック" pitchFamily="84" charset="-128"/>
              </a:rPr>
              <a:t>2. Students are often confused by photographs of chromosomes. Such photographs, such as Figure 8.3B, typically show duplicated chromosomes during some aspect of cell division. It remains unclear to many why (a) chromosome structure is typically different between interphase G</a:t>
            </a:r>
            <a:r>
              <a:rPr lang="en-US" baseline="-25000" smtClean="0">
                <a:latin typeface="Times New Roman" pitchFamily="84" charset="0"/>
                <a:ea typeface="ＭＳ Ｐゴシック" pitchFamily="84" charset="-128"/>
              </a:rPr>
              <a:t>1</a:t>
            </a:r>
            <a:r>
              <a:rPr lang="en-US" smtClean="0">
                <a:latin typeface="Times New Roman" pitchFamily="84" charset="0"/>
                <a:ea typeface="ＭＳ Ｐゴシック" pitchFamily="84" charset="-128"/>
              </a:rPr>
              <a:t> and the stages of division and (b) why chromosomes are not photographed during interphase (the stage in which chromosomes are typically first discussed) before the chromosomes duplicate.</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Figure 8.3B is an important point of reference for some basic terminology. Consider referring to it as you distinguish between a DNA molecule and a chromosome, unreplicated and replicated chromosomes, and the nature of sister chromatids.</a:t>
            </a:r>
          </a:p>
          <a:p>
            <a:pPr eaLnBrk="1" hangingPunct="1"/>
            <a:r>
              <a:rPr lang="en-US" smtClean="0">
                <a:latin typeface="Times New Roman" pitchFamily="84" charset="0"/>
                <a:ea typeface="ＭＳ Ｐゴシック" pitchFamily="84" charset="-128"/>
              </a:rPr>
              <a:t>2. The authors make an analogy between the precise packaging of DNA into chromosomes and packing a home for a move to another home. Tap into the intuitive advantages of packaging DNA using this or any other analogy of highly packaged materials (perhaps a boxed “desk” that requires some assembly).</a:t>
            </a:r>
          </a:p>
          <a:p>
            <a:pPr eaLnBrk="1" hangingPunct="1"/>
            <a:r>
              <a:rPr lang="en-US" smtClean="0">
                <a:latin typeface="Times New Roman" pitchFamily="84" charset="0"/>
                <a:ea typeface="ＭＳ Ｐゴシック" pitchFamily="84" charset="-128"/>
              </a:rPr>
              <a:t>3. The concepts of DNA replication and sister chromatids are often obstacles for many students. If you can find twist ties or other bendable wire, you can demonstrate or have students model the difference between (1) a chromosome before DNA replication and (2) sister chromatids after DNA replication. One piece of wire will represent a chromosome before replication. Two twist ties twisted about each other can represent sister chromatids. We have doubled the DNA, but the molecules remain attached (although not attached in the same way as the wire). You might also want to point out that when sister chromatids are separated, they are considered separate chromosomes.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59E1D9F-62D3-48BF-9B38-75EB8EB08E26}" type="slidenum">
              <a:rPr lang="en-US" sz="1200">
                <a:latin typeface="Times New Roman" pitchFamily="84" charset="0"/>
              </a:rPr>
              <a:pPr algn="r"/>
              <a:t>21</a:t>
            </a:fld>
            <a:endParaRPr lang="en-US" sz="1200">
              <a:latin typeface="Times New Roman" pitchFamily="84" charset="0"/>
            </a:endParaRPr>
          </a:p>
        </p:txBody>
      </p:sp>
      <p:sp>
        <p:nvSpPr>
          <p:cNvPr id="203779" name="Rectangle 2"/>
          <p:cNvSpPr>
            <a:spLocks noGrp="1" noRot="1" noChangeAspect="1" noChangeArrowheads="1" noTextEdit="1"/>
          </p:cNvSpPr>
          <p:nvPr>
            <p:ph type="sldImg"/>
          </p:nvPr>
        </p:nvSpPr>
        <p:spPr>
          <a:solidFill>
            <a:srgbClr val="FFFFFF"/>
          </a:solidFill>
          <a:ln/>
        </p:spPr>
      </p:sp>
      <p:sp>
        <p:nvSpPr>
          <p:cNvPr id="2037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Students often seem confused by the difference between a DNA molecule and a chromosome. This is especially problematic when discussing DNA replication.</a:t>
            </a:r>
          </a:p>
          <a:p>
            <a:pPr eaLnBrk="1" hangingPunct="1"/>
            <a:r>
              <a:rPr lang="en-US" smtClean="0">
                <a:latin typeface="Times New Roman" pitchFamily="84" charset="0"/>
                <a:ea typeface="ＭＳ Ｐゴシック" pitchFamily="84" charset="-128"/>
              </a:rPr>
              <a:t>2. Students are often confused by photographs of chromosomes. Such photographs, such as Figure 8.3B, typically show duplicated chromosomes during some aspect of cell division. It remains unclear to many why (a) chromosome structure is typically different between interphase G</a:t>
            </a:r>
            <a:r>
              <a:rPr lang="en-US" baseline="-25000" smtClean="0">
                <a:latin typeface="Times New Roman" pitchFamily="84" charset="0"/>
                <a:ea typeface="ＭＳ Ｐゴシック" pitchFamily="84" charset="-128"/>
              </a:rPr>
              <a:t>1</a:t>
            </a:r>
            <a:r>
              <a:rPr lang="en-US" smtClean="0">
                <a:latin typeface="Times New Roman" pitchFamily="84" charset="0"/>
                <a:ea typeface="ＭＳ Ｐゴシック" pitchFamily="84" charset="-128"/>
              </a:rPr>
              <a:t> and the stages of division and (b) why chromosomes are not photographed during interphase (the stage in which chromosomes are typically first discussed) before the chromosomes duplicate.</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Figure 8.3B is an important point of reference for some basic terminology. Consider referring to it as you distinguish between a DNA molecule and a chromosome, unreplicated and replicated chromosomes, and the nature of sister chromatids.</a:t>
            </a:r>
          </a:p>
          <a:p>
            <a:pPr eaLnBrk="1" hangingPunct="1"/>
            <a:r>
              <a:rPr lang="en-US" smtClean="0">
                <a:latin typeface="Times New Roman" pitchFamily="84" charset="0"/>
                <a:ea typeface="ＭＳ Ｐゴシック" pitchFamily="84" charset="-128"/>
              </a:rPr>
              <a:t>2. The authors make an analogy between the precise packaging of DNA into chromosomes and packing a home for a move to another home. Tap into the intuitive advantages of packaging DNA using this or any other analogy of highly packaged materials (perhaps a boxed “desk” that requires some assembly).</a:t>
            </a:r>
          </a:p>
          <a:p>
            <a:pPr eaLnBrk="1" hangingPunct="1"/>
            <a:r>
              <a:rPr lang="en-US" smtClean="0">
                <a:latin typeface="Times New Roman" pitchFamily="84" charset="0"/>
                <a:ea typeface="ＭＳ Ｐゴシック" pitchFamily="84" charset="-128"/>
              </a:rPr>
              <a:t>3. The concepts of DNA replication and sister chromatids are often obstacles for many students. If you can find twist ties or other bendable wire, you can demonstrate or have students model the difference between (1) a chromosome before DNA replication and (2) sister chromatids after DNA replication. One piece of wire will represent a chromosome before replication. Two twist ties twisted about each other can represent sister chromatids. We have doubled the DNA, but the molecules remain attached (although not attached in the same way as the wire). You might also want to point out that when sister chromatids are separated, they are considered separate chromosomes.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4882FBC-E4AF-42EB-A425-EDAE83CFA8F7}" type="slidenum">
              <a:rPr lang="en-US" sz="1200">
                <a:latin typeface="Times" pitchFamily="84" charset="0"/>
              </a:rPr>
              <a:pPr algn="r"/>
              <a:t>22</a:t>
            </a:fld>
            <a:endParaRPr lang="en-US" sz="1200">
              <a:latin typeface="Times" pitchFamily="84" charset="0"/>
            </a:endParaRPr>
          </a:p>
        </p:txBody>
      </p:sp>
      <p:sp>
        <p:nvSpPr>
          <p:cNvPr id="204803" name="Rectangle 2"/>
          <p:cNvSpPr>
            <a:spLocks noChangeArrowheads="1" noTextEdit="1"/>
          </p:cNvSpPr>
          <p:nvPr>
            <p:ph type="sldImg"/>
          </p:nvPr>
        </p:nvSpPr>
        <p:spPr>
          <a:solidFill>
            <a:srgbClr val="FFFFFF"/>
          </a:solidFill>
          <a:ln/>
        </p:spPr>
      </p:sp>
      <p:sp>
        <p:nvSpPr>
          <p:cNvPr id="20480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8.3A A plant cell (from an African blood lily) just before cell division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2EEE2FC-78CB-45BA-8F25-367349F29305}" type="slidenum">
              <a:rPr lang="en-US" sz="1200">
                <a:latin typeface="Times" pitchFamily="84" charset="0"/>
              </a:rPr>
              <a:pPr algn="r"/>
              <a:t>23</a:t>
            </a:fld>
            <a:endParaRPr lang="en-US" sz="1200">
              <a:latin typeface="Times" pitchFamily="84" charset="0"/>
            </a:endParaRPr>
          </a:p>
        </p:txBody>
      </p:sp>
      <p:sp>
        <p:nvSpPr>
          <p:cNvPr id="205827" name="Rectangle 2"/>
          <p:cNvSpPr>
            <a:spLocks noChangeArrowheads="1" noTextEdit="1"/>
          </p:cNvSpPr>
          <p:nvPr>
            <p:ph type="sldImg"/>
          </p:nvPr>
        </p:nvSpPr>
        <p:spPr>
          <a:solidFill>
            <a:srgbClr val="FFFFFF"/>
          </a:solidFill>
          <a:ln/>
        </p:spPr>
      </p:sp>
      <p:sp>
        <p:nvSpPr>
          <p:cNvPr id="20582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8.3B Chromosome duplication and distribution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2C842FF-69F1-440B-9E5F-40E581F8B6F1}" type="slidenum">
              <a:rPr lang="en-US" sz="1200">
                <a:latin typeface="Times" pitchFamily="84" charset="0"/>
              </a:rPr>
              <a:pPr algn="r"/>
              <a:t>24</a:t>
            </a:fld>
            <a:endParaRPr lang="en-US" sz="1200">
              <a:latin typeface="Times" pitchFamily="84" charset="0"/>
            </a:endParaRPr>
          </a:p>
        </p:txBody>
      </p:sp>
      <p:sp>
        <p:nvSpPr>
          <p:cNvPr id="206851" name="Rectangle 2"/>
          <p:cNvSpPr>
            <a:spLocks noChangeArrowheads="1" noTextEdit="1"/>
          </p:cNvSpPr>
          <p:nvPr>
            <p:ph type="sldImg"/>
          </p:nvPr>
        </p:nvSpPr>
        <p:spPr>
          <a:solidFill>
            <a:srgbClr val="FFFFFF"/>
          </a:solidFill>
          <a:ln/>
        </p:spPr>
      </p:sp>
      <p:sp>
        <p:nvSpPr>
          <p:cNvPr id="20685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8.3B_2 Chromosome duplication and distribution (part 2)</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A457DB6-5367-4EAB-B82A-FC78FEE7DA53}" type="slidenum">
              <a:rPr lang="en-US" sz="1200">
                <a:latin typeface="Times New Roman" pitchFamily="84" charset="0"/>
              </a:rPr>
              <a:pPr algn="r"/>
              <a:t>25</a:t>
            </a:fld>
            <a:endParaRPr lang="en-US" sz="1200">
              <a:latin typeface="Times New Roman" pitchFamily="84" charset="0"/>
            </a:endParaRPr>
          </a:p>
        </p:txBody>
      </p:sp>
      <p:sp>
        <p:nvSpPr>
          <p:cNvPr id="207875" name="Rectangle 2"/>
          <p:cNvSpPr>
            <a:spLocks noGrp="1" noRot="1" noChangeAspect="1" noChangeArrowheads="1" noTextEdit="1"/>
          </p:cNvSpPr>
          <p:nvPr>
            <p:ph type="sldImg"/>
          </p:nvPr>
        </p:nvSpPr>
        <p:spPr>
          <a:solidFill>
            <a:srgbClr val="FFFFFF"/>
          </a:solidFill>
          <a:ln/>
        </p:spPr>
      </p:sp>
      <p:sp>
        <p:nvSpPr>
          <p:cNvPr id="2078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Students often seem confused by the difference between a DNA molecule and a chromosome. This is especially problematic when discussing DNA replication.</a:t>
            </a:r>
          </a:p>
          <a:p>
            <a:pPr eaLnBrk="1" hangingPunct="1"/>
            <a:r>
              <a:rPr lang="en-US" smtClean="0">
                <a:latin typeface="Times New Roman" pitchFamily="84" charset="0"/>
                <a:ea typeface="ＭＳ Ｐゴシック" pitchFamily="84" charset="-128"/>
              </a:rPr>
              <a:t>2. Students are often confused by photographs of chromosomes. Such photographs, such as Figure 8.3B, typically show duplicated chromosomes during some aspect of cell division. It remains unclear to many why (a) chromosome structure is typically different between interphase G</a:t>
            </a:r>
            <a:r>
              <a:rPr lang="en-US" baseline="-25000" smtClean="0">
                <a:latin typeface="Times New Roman" pitchFamily="84" charset="0"/>
                <a:ea typeface="ＭＳ Ｐゴシック" pitchFamily="84" charset="-128"/>
              </a:rPr>
              <a:t>1</a:t>
            </a:r>
            <a:r>
              <a:rPr lang="en-US" smtClean="0">
                <a:latin typeface="Times New Roman" pitchFamily="84" charset="0"/>
                <a:ea typeface="ＭＳ Ｐゴシック" pitchFamily="84" charset="-128"/>
              </a:rPr>
              <a:t> and the stages of division and (b) why chromosomes are not photographed during interphase (the stage in which chromosomes are typically first discussed) before the chromosomes duplicate.</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Figure 8.3B is an important point of reference for some basic terminology. Consider referring to it as you distinguish between a DNA molecule and a chromosome, unreplicated and replicated chromosomes, and the nature of sister chromatids.</a:t>
            </a:r>
          </a:p>
          <a:p>
            <a:pPr eaLnBrk="1" hangingPunct="1"/>
            <a:r>
              <a:rPr lang="en-US" smtClean="0">
                <a:latin typeface="Times New Roman" pitchFamily="84" charset="0"/>
                <a:ea typeface="ＭＳ Ｐゴシック" pitchFamily="84" charset="-128"/>
              </a:rPr>
              <a:t>2. The authors make an analogy between the precise packaging of DNA into chromosomes and packing a home for a move to another home. Tap into the intuitive advantages of packaging DNA using this or any other analogy of highly packaged materials (perhaps a boxed “desk” that requires some assembly).</a:t>
            </a:r>
          </a:p>
          <a:p>
            <a:pPr eaLnBrk="1" hangingPunct="1"/>
            <a:r>
              <a:rPr lang="en-US" smtClean="0">
                <a:latin typeface="Times New Roman" pitchFamily="84" charset="0"/>
                <a:ea typeface="ＭＳ Ｐゴシック" pitchFamily="84" charset="-128"/>
              </a:rPr>
              <a:t>3. The concepts of DNA replication and sister chromatids are often obstacles for many students. If you can find twist ties or other bendable wire, you can demonstrate or have students model the difference between (1) a chromosome before DNA replication and (2) sister chromatids after DNA replication. One piece of wire will represent a chromosome before replication. Two twist ties twisted about each other can represent sister chromatids. We have doubled the DNA, but the molecules remain attached (although not attached in the same way as the wire). You might also want to point out that when sister chromatids are separated, they are considered separate chromosomes.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ADC1062-4C96-4DD8-A0AB-06312370D495}" type="slidenum">
              <a:rPr lang="en-US" sz="1200">
                <a:latin typeface="Times" pitchFamily="84" charset="0"/>
              </a:rPr>
              <a:pPr algn="r"/>
              <a:t>26</a:t>
            </a:fld>
            <a:endParaRPr lang="en-US" sz="1200">
              <a:latin typeface="Times" pitchFamily="84" charset="0"/>
            </a:endParaRPr>
          </a:p>
        </p:txBody>
      </p:sp>
      <p:sp>
        <p:nvSpPr>
          <p:cNvPr id="208899" name="Rectangle 2"/>
          <p:cNvSpPr>
            <a:spLocks noChangeArrowheads="1" noTextEdit="1"/>
          </p:cNvSpPr>
          <p:nvPr>
            <p:ph type="sldImg"/>
          </p:nvPr>
        </p:nvSpPr>
        <p:spPr>
          <a:solidFill>
            <a:srgbClr val="FFFFFF"/>
          </a:solidFill>
          <a:ln/>
        </p:spPr>
      </p:sp>
      <p:sp>
        <p:nvSpPr>
          <p:cNvPr id="20890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8.3B_1 Chromosome duplication and distribution (part 1)</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B187600-22C2-4018-B3D8-BE26A03B6A9C}" type="slidenum">
              <a:rPr lang="en-US" sz="1200">
                <a:latin typeface="Times New Roman" pitchFamily="84" charset="0"/>
              </a:rPr>
              <a:pPr algn="r"/>
              <a:t>27</a:t>
            </a:fld>
            <a:endParaRPr lang="en-US" sz="1200">
              <a:latin typeface="Times New Roman" pitchFamily="84" charset="0"/>
            </a:endParaRPr>
          </a:p>
        </p:txBody>
      </p:sp>
      <p:sp>
        <p:nvSpPr>
          <p:cNvPr id="209923" name="Rectangle 2"/>
          <p:cNvSpPr>
            <a:spLocks noGrp="1" noRot="1" noChangeAspect="1" noChangeArrowheads="1" noTextEdit="1"/>
          </p:cNvSpPr>
          <p:nvPr>
            <p:ph type="sldImg"/>
          </p:nvPr>
        </p:nvSpPr>
        <p:spPr>
          <a:solidFill>
            <a:srgbClr val="FFFFFF"/>
          </a:solidFill>
          <a:ln/>
        </p:spPr>
      </p:sp>
      <p:sp>
        <p:nvSpPr>
          <p:cNvPr id="2099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authors note in Module 8.4 that each of your students consists of about 10 trillion cells. It is likely that this number is beyond comprehension for most of your students. Consider sharing several simple examples of the enormity of that number to try to make it more meaningful. For example, the U.S. population in 2011 is about 312 million people. To give every one of those people about $32,000, we will need a total of 10 trillion dollars. Here is another example. If we gave you $32,000 every second, it would take 10 years to give you 10 trillion dollars. The US Debt Clock helps relate these large numbers to the US national debt at www.usdebtclock.org.</a:t>
            </a:r>
          </a:p>
          <a:p>
            <a:pPr eaLnBrk="1" hangingPunct="1"/>
            <a:r>
              <a:rPr lang="en-US" smtClean="0">
                <a:latin typeface="Times New Roman" pitchFamily="84" charset="0"/>
                <a:ea typeface="ＭＳ Ｐゴシック" pitchFamily="84" charset="-128"/>
              </a:rPr>
              <a:t>2. In G</a:t>
            </a:r>
            <a:r>
              <a:rPr lang="en-US" baseline="-25000" smtClean="0">
                <a:latin typeface="Times New Roman" pitchFamily="84" charset="0"/>
                <a:ea typeface="ＭＳ Ｐゴシック" pitchFamily="84" charset="-128"/>
              </a:rPr>
              <a:t>1</a:t>
            </a:r>
            <a:r>
              <a:rPr lang="en-US" smtClean="0">
                <a:latin typeface="Times New Roman" pitchFamily="84" charset="0"/>
                <a:ea typeface="ＭＳ Ｐゴシック" pitchFamily="84" charset="-128"/>
              </a:rPr>
              <a:t>, the chromosomes have not duplicated. But by G</a:t>
            </a:r>
            <a:r>
              <a:rPr lang="en-US" baseline="-25000" smtClean="0">
                <a:latin typeface="Times New Roman" pitchFamily="84" charset="0"/>
                <a:ea typeface="ＭＳ Ｐゴシック" pitchFamily="84" charset="-128"/>
              </a:rPr>
              <a:t>2</a:t>
            </a:r>
            <a:r>
              <a:rPr lang="en-US" smtClean="0">
                <a:latin typeface="Times New Roman" pitchFamily="84" charset="0"/>
                <a:ea typeface="ＭＳ Ｐゴシック" pitchFamily="84" charset="-128"/>
              </a:rPr>
              <a:t>, chromosomes consist of sister chromatids. If you have created a demonstration of sister chromatids, relate DNA replication and sister chromatids to the cell cycle.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6BC88B1-6316-49CB-8F9F-4F132E85BE1B}" type="slidenum">
              <a:rPr lang="en-US" sz="1200">
                <a:latin typeface="Times New Roman" pitchFamily="84" charset="0"/>
              </a:rPr>
              <a:pPr algn="r"/>
              <a:t>28</a:t>
            </a:fld>
            <a:endParaRPr lang="en-US" sz="1200">
              <a:latin typeface="Times New Roman" pitchFamily="84" charset="0"/>
            </a:endParaRPr>
          </a:p>
        </p:txBody>
      </p:sp>
      <p:sp>
        <p:nvSpPr>
          <p:cNvPr id="210947" name="Rectangle 2"/>
          <p:cNvSpPr>
            <a:spLocks noGrp="1" noRot="1" noChangeAspect="1" noChangeArrowheads="1" noTextEdit="1"/>
          </p:cNvSpPr>
          <p:nvPr>
            <p:ph type="sldImg"/>
          </p:nvPr>
        </p:nvSpPr>
        <p:spPr>
          <a:solidFill>
            <a:srgbClr val="FFFFFF"/>
          </a:solidFill>
          <a:ln/>
        </p:spPr>
      </p:sp>
      <p:sp>
        <p:nvSpPr>
          <p:cNvPr id="2109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The authors note in Module 8.4 that each of your students consists of about 10 trillion cells. It is likely that this number is beyond comprehension for most of your students. Consider sharing several simple examples of the enormity of that number to try to make it more meaningful. For example, the U.S. population in 2011 is about 312 million people. To give every one of those people about $32,000, we will need a total of 10 trillion dollars. Here is another example. If we gave you $32,000 every second, it would take 10 years to give you 10 trillion dollars. The US Debt Clock helps relate these large numbers to the US national debt at www.usdebtclock.org.</a:t>
            </a:r>
          </a:p>
          <a:p>
            <a:pPr eaLnBrk="1" hangingPunct="1"/>
            <a:r>
              <a:rPr lang="en-US" smtClean="0">
                <a:latin typeface="Times New Roman" pitchFamily="84" charset="0"/>
                <a:ea typeface="ＭＳ Ｐゴシック" pitchFamily="84" charset="-128"/>
              </a:rPr>
              <a:t>2. In G</a:t>
            </a:r>
            <a:r>
              <a:rPr lang="en-US" baseline="-25000" smtClean="0">
                <a:latin typeface="Times New Roman" pitchFamily="84" charset="0"/>
                <a:ea typeface="ＭＳ Ｐゴシック" pitchFamily="84" charset="-128"/>
              </a:rPr>
              <a:t>1</a:t>
            </a:r>
            <a:r>
              <a:rPr lang="en-US" smtClean="0">
                <a:latin typeface="Times New Roman" pitchFamily="84" charset="0"/>
                <a:ea typeface="ＭＳ Ｐゴシック" pitchFamily="84" charset="-128"/>
              </a:rPr>
              <a:t>, the chromosomes have not duplicated. But by G</a:t>
            </a:r>
            <a:r>
              <a:rPr lang="en-US" baseline="-25000" smtClean="0">
                <a:latin typeface="Times New Roman" pitchFamily="84" charset="0"/>
                <a:ea typeface="ＭＳ Ｐゴシック" pitchFamily="84" charset="-128"/>
              </a:rPr>
              <a:t>2</a:t>
            </a:r>
            <a:r>
              <a:rPr lang="en-US" smtClean="0">
                <a:latin typeface="Times New Roman" pitchFamily="84" charset="0"/>
                <a:ea typeface="ＭＳ Ｐゴシック" pitchFamily="84" charset="-128"/>
              </a:rPr>
              <a:t>, chromosomes consist of sister chromatids. If you have created a demonstration of sister chromatids, relate DNA replication and sister chromatids to the cell cycle.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28FD2B8-1057-4592-9E8F-D3552C6C9B2E}" type="slidenum">
              <a:rPr lang="en-US" sz="1200">
                <a:latin typeface="Times" pitchFamily="84" charset="0"/>
              </a:rPr>
              <a:pPr algn="r"/>
              <a:t>29</a:t>
            </a:fld>
            <a:endParaRPr lang="en-US" sz="1200">
              <a:latin typeface="Times" pitchFamily="84" charset="0"/>
            </a:endParaRPr>
          </a:p>
        </p:txBody>
      </p:sp>
      <p:sp>
        <p:nvSpPr>
          <p:cNvPr id="211971" name="Rectangle 2"/>
          <p:cNvSpPr>
            <a:spLocks noChangeArrowheads="1" noTextEdit="1"/>
          </p:cNvSpPr>
          <p:nvPr>
            <p:ph type="sldImg"/>
          </p:nvPr>
        </p:nvSpPr>
        <p:spPr>
          <a:solidFill>
            <a:srgbClr val="FFFFFF"/>
          </a:solidFill>
          <a:ln/>
        </p:spPr>
      </p:sp>
      <p:sp>
        <p:nvSpPr>
          <p:cNvPr id="21197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8.4 The eukaryotic cell cycle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B773A33-4564-4089-80D1-70418AAB6DEA}" type="slidenum">
              <a:rPr lang="en-US" sz="1200">
                <a:latin typeface="Times New Roman" pitchFamily="84" charset="0"/>
              </a:rPr>
              <a:pPr algn="r"/>
              <a:t>3</a:t>
            </a:fld>
            <a:endParaRPr lang="en-US" sz="1200">
              <a:latin typeface="Times New Roman" pitchFamily="84" charset="0"/>
            </a:endParaRPr>
          </a:p>
        </p:txBody>
      </p:sp>
      <p:sp>
        <p:nvSpPr>
          <p:cNvPr id="181251" name="Rectangle 2"/>
          <p:cNvSpPr>
            <a:spLocks noGrp="1" noRot="1" noChangeAspect="1" noChangeArrowheads="1" noTextEdit="1"/>
          </p:cNvSpPr>
          <p:nvPr>
            <p:ph type="sldImg"/>
          </p:nvPr>
        </p:nvSpPr>
        <p:spPr>
          <a:solidFill>
            <a:srgbClr val="FFFFFF"/>
          </a:solidFill>
          <a:ln/>
        </p:spPr>
      </p:sp>
      <p:sp>
        <p:nvSpPr>
          <p:cNvPr id="181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E060760-785D-41DF-8CA4-093205955221}" type="slidenum">
              <a:rPr lang="en-US" sz="1200">
                <a:latin typeface="Times New Roman" pitchFamily="84" charset="0"/>
              </a:rPr>
              <a:pPr algn="r"/>
              <a:t>30</a:t>
            </a:fld>
            <a:endParaRPr lang="en-US" sz="1200">
              <a:latin typeface="Times New Roman" pitchFamily="84" charset="0"/>
            </a:endParaRPr>
          </a:p>
        </p:txBody>
      </p:sp>
      <p:sp>
        <p:nvSpPr>
          <p:cNvPr id="212995" name="Rectangle 2"/>
          <p:cNvSpPr>
            <a:spLocks noGrp="1" noRot="1" noChangeAspect="1" noChangeArrowheads="1" noTextEdit="1"/>
          </p:cNvSpPr>
          <p:nvPr>
            <p:ph type="sldImg"/>
          </p:nvPr>
        </p:nvSpPr>
        <p:spPr>
          <a:solidFill>
            <a:srgbClr val="FFFFFF"/>
          </a:solidFill>
          <a:ln/>
        </p:spPr>
      </p:sp>
      <p:sp>
        <p:nvSpPr>
          <p:cNvPr id="2129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CD05DDB8-D1AE-41BF-8375-BABA48CAE40C}" type="slidenum">
              <a:rPr lang="en-US" sz="1200">
                <a:latin typeface="Times New Roman" pitchFamily="84" charset="0"/>
              </a:rPr>
              <a:pPr algn="r"/>
              <a:t>31</a:t>
            </a:fld>
            <a:endParaRPr lang="en-US" sz="1200">
              <a:latin typeface="Times New Roman" pitchFamily="84" charset="0"/>
            </a:endParaRPr>
          </a:p>
        </p:txBody>
      </p:sp>
      <p:sp>
        <p:nvSpPr>
          <p:cNvPr id="214019" name="Rectangle 2"/>
          <p:cNvSpPr>
            <a:spLocks noGrp="1" noRot="1" noChangeAspect="1" noChangeArrowheads="1" noTextEdit="1"/>
          </p:cNvSpPr>
          <p:nvPr>
            <p:ph type="sldImg"/>
          </p:nvPr>
        </p:nvSpPr>
        <p:spPr>
          <a:solidFill>
            <a:srgbClr val="FFFFFF"/>
          </a:solidFill>
          <a:ln/>
        </p:spPr>
      </p:sp>
      <p:sp>
        <p:nvSpPr>
          <p:cNvPr id="2140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308C967-8C30-4E13-B080-65D75666A242}" type="slidenum">
              <a:rPr lang="en-US" sz="1200">
                <a:latin typeface="Times New Roman" pitchFamily="84" charset="0"/>
              </a:rPr>
              <a:pPr algn="r"/>
              <a:t>32</a:t>
            </a:fld>
            <a:endParaRPr lang="en-US" sz="1200">
              <a:latin typeface="Times New Roman" pitchFamily="84" charset="0"/>
            </a:endParaRPr>
          </a:p>
        </p:txBody>
      </p:sp>
      <p:sp>
        <p:nvSpPr>
          <p:cNvPr id="216067" name="Rectangle 2"/>
          <p:cNvSpPr>
            <a:spLocks noGrp="1" noRot="1" noChangeAspect="1" noChangeArrowheads="1" noTextEdit="1"/>
          </p:cNvSpPr>
          <p:nvPr>
            <p:ph type="sldImg"/>
          </p:nvPr>
        </p:nvSpPr>
        <p:spPr>
          <a:solidFill>
            <a:srgbClr val="FFFFFF"/>
          </a:solidFill>
          <a:ln/>
        </p:spPr>
      </p:sp>
      <p:sp>
        <p:nvSpPr>
          <p:cNvPr id="2160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948D2CC-C7C8-452A-A694-3D2FD70D223E}" type="slidenum">
              <a:rPr lang="en-US" sz="1200">
                <a:latin typeface="Times" pitchFamily="84" charset="0"/>
              </a:rPr>
              <a:pPr algn="r"/>
              <a:t>33</a:t>
            </a:fld>
            <a:endParaRPr lang="en-US" sz="1200">
              <a:latin typeface="Times" pitchFamily="84" charset="0"/>
            </a:endParaRPr>
          </a:p>
        </p:txBody>
      </p:sp>
      <p:sp>
        <p:nvSpPr>
          <p:cNvPr id="217091" name="Rectangle 2"/>
          <p:cNvSpPr>
            <a:spLocks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8.5_1 The stages of cell division by mitosis: Interphase through Prometaphase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6AA91A4-9C70-4907-898D-2865A0B029BE}" type="slidenum">
              <a:rPr lang="en-US" sz="1200">
                <a:latin typeface="Times New Roman" pitchFamily="84" charset="0"/>
              </a:rPr>
              <a:pPr algn="r"/>
              <a:t>34</a:t>
            </a:fld>
            <a:endParaRPr lang="en-US" sz="1200">
              <a:latin typeface="Times New Roman" pitchFamily="84" charset="0"/>
            </a:endParaRPr>
          </a:p>
        </p:txBody>
      </p:sp>
      <p:sp>
        <p:nvSpPr>
          <p:cNvPr id="218115" name="Rectangle 2"/>
          <p:cNvSpPr>
            <a:spLocks noGrp="1" noRot="1" noChangeAspect="1" noChangeArrowheads="1" noTextEdit="1"/>
          </p:cNvSpPr>
          <p:nvPr>
            <p:ph type="sldImg"/>
          </p:nvPr>
        </p:nvSpPr>
        <p:spPr>
          <a:solidFill>
            <a:srgbClr val="FFFFFF"/>
          </a:solidFill>
          <a:ln/>
        </p:spPr>
      </p:sp>
      <p:sp>
        <p:nvSpPr>
          <p:cNvPr id="2181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29674EF-1561-4955-9BBE-8259D8EE564A}" type="slidenum">
              <a:rPr lang="en-US" sz="1200">
                <a:latin typeface="Times" pitchFamily="84" charset="0"/>
              </a:rPr>
              <a:pPr algn="r"/>
              <a:t>35</a:t>
            </a:fld>
            <a:endParaRPr lang="en-US" sz="1200">
              <a:latin typeface="Times" pitchFamily="84" charset="0"/>
            </a:endParaRPr>
          </a:p>
        </p:txBody>
      </p:sp>
      <p:sp>
        <p:nvSpPr>
          <p:cNvPr id="219139" name="Rectangle 2"/>
          <p:cNvSpPr>
            <a:spLocks noChangeArrowheads="1" noTextEdit="1"/>
          </p:cNvSpPr>
          <p:nvPr>
            <p:ph type="sldImg"/>
          </p:nvPr>
        </p:nvSpPr>
        <p:spPr>
          <a:solidFill>
            <a:srgbClr val="FFFFFF"/>
          </a:solidFill>
          <a:ln/>
        </p:spPr>
      </p:sp>
      <p:sp>
        <p:nvSpPr>
          <p:cNvPr id="21914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8.5_2 The stages of cell division by mitosis: Interphase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330FA07-98E1-415D-8118-0DD2B1650135}" type="slidenum">
              <a:rPr lang="en-US" sz="1200">
                <a:latin typeface="Times" pitchFamily="84" charset="0"/>
              </a:rPr>
              <a:pPr algn="r"/>
              <a:t>36</a:t>
            </a:fld>
            <a:endParaRPr lang="en-US" sz="1200">
              <a:latin typeface="Times" pitchFamily="84" charset="0"/>
            </a:endParaRPr>
          </a:p>
        </p:txBody>
      </p:sp>
      <p:sp>
        <p:nvSpPr>
          <p:cNvPr id="220163" name="Rectangle 2"/>
          <p:cNvSpPr>
            <a:spLocks noChangeArrowheads="1" noTextEdit="1"/>
          </p:cNvSpPr>
          <p:nvPr>
            <p:ph type="sldImg"/>
          </p:nvPr>
        </p:nvSpPr>
        <p:spPr>
          <a:solidFill>
            <a:srgbClr val="FFFFFF"/>
          </a:solidFill>
          <a:ln/>
        </p:spPr>
      </p:sp>
      <p:sp>
        <p:nvSpPr>
          <p:cNvPr id="22016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8.5_left The stages of cell division by mitosis: Interphase through Prometaphase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D58DB65-04E3-4B19-BDAD-0124ED7F7A11}" type="slidenum">
              <a:rPr lang="en-US" sz="1200">
                <a:latin typeface="Times New Roman" pitchFamily="84" charset="0"/>
              </a:rPr>
              <a:pPr algn="r"/>
              <a:t>37</a:t>
            </a:fld>
            <a:endParaRPr lang="en-US" sz="1200">
              <a:latin typeface="Times New Roman" pitchFamily="84" charset="0"/>
            </a:endParaRPr>
          </a:p>
        </p:txBody>
      </p:sp>
      <p:sp>
        <p:nvSpPr>
          <p:cNvPr id="221187" name="Rectangle 2"/>
          <p:cNvSpPr>
            <a:spLocks noGrp="1" noRot="1" noChangeAspect="1" noChangeArrowheads="1" noTextEdit="1"/>
          </p:cNvSpPr>
          <p:nvPr>
            <p:ph type="sldImg"/>
          </p:nvPr>
        </p:nvSpPr>
        <p:spPr>
          <a:solidFill>
            <a:srgbClr val="FFFFFF"/>
          </a:solidFill>
          <a:ln/>
        </p:spPr>
      </p:sp>
      <p:sp>
        <p:nvSpPr>
          <p:cNvPr id="2211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93BC0CC-5E60-4170-A03A-E1D93DDB9D4F}" type="slidenum">
              <a:rPr lang="en-US" sz="1200">
                <a:latin typeface="Times" pitchFamily="84" charset="0"/>
              </a:rPr>
              <a:pPr algn="r"/>
              <a:t>38</a:t>
            </a:fld>
            <a:endParaRPr lang="en-US" sz="1200">
              <a:latin typeface="Times" pitchFamily="84" charset="0"/>
            </a:endParaRPr>
          </a:p>
        </p:txBody>
      </p:sp>
      <p:sp>
        <p:nvSpPr>
          <p:cNvPr id="222211" name="Rectangle 2"/>
          <p:cNvSpPr>
            <a:spLocks noChangeArrowheads="1" noTextEdit="1"/>
          </p:cNvSpPr>
          <p:nvPr>
            <p:ph type="sldImg"/>
          </p:nvPr>
        </p:nvSpPr>
        <p:spPr>
          <a:solidFill>
            <a:srgbClr val="FFFFFF"/>
          </a:solidFill>
          <a:ln/>
        </p:spPr>
      </p:sp>
      <p:sp>
        <p:nvSpPr>
          <p:cNvPr id="22221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8.5_3 The stages of cell division by mitosis: Prophase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35A0671-A2D6-41BD-BC02-14A451D5374F}" type="slidenum">
              <a:rPr lang="en-US" sz="1200">
                <a:latin typeface="Times New Roman" pitchFamily="84" charset="0"/>
              </a:rPr>
              <a:pPr algn="r"/>
              <a:t>39</a:t>
            </a:fld>
            <a:endParaRPr lang="en-US" sz="1200">
              <a:latin typeface="Times New Roman" pitchFamily="84" charset="0"/>
            </a:endParaRPr>
          </a:p>
        </p:txBody>
      </p:sp>
      <p:sp>
        <p:nvSpPr>
          <p:cNvPr id="223235" name="Rectangle 2"/>
          <p:cNvSpPr>
            <a:spLocks noGrp="1" noRot="1" noChangeAspect="1" noChangeArrowheads="1" noTextEdit="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4FF1A16-890B-4768-8255-7D07DF6254EE}" type="slidenum">
              <a:rPr lang="en-US" sz="1200">
                <a:latin typeface="Times" pitchFamily="84" charset="0"/>
              </a:rPr>
              <a:pPr algn="r"/>
              <a:t>4</a:t>
            </a:fld>
            <a:endParaRPr lang="en-US" sz="1200">
              <a:latin typeface="Times" pitchFamily="84" charset="0"/>
            </a:endParaRPr>
          </a:p>
        </p:txBody>
      </p:sp>
      <p:sp>
        <p:nvSpPr>
          <p:cNvPr id="183299" name="Rectangle 2"/>
          <p:cNvSpPr>
            <a:spLocks noChangeArrowheads="1" noTextEdit="1"/>
          </p:cNvSpPr>
          <p:nvPr>
            <p:ph type="sldImg"/>
          </p:nvPr>
        </p:nvSpPr>
        <p:spPr>
          <a:solidFill>
            <a:srgbClr val="FFFFFF"/>
          </a:solidFill>
          <a:ln/>
        </p:spPr>
      </p:sp>
      <p:sp>
        <p:nvSpPr>
          <p:cNvPr id="18330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8.0_2 Chapter 8: Big Ideas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66539C9-5A2B-4ADE-AE93-E57BD2437551}" type="slidenum">
              <a:rPr lang="en-US" sz="1200">
                <a:latin typeface="Times" pitchFamily="84" charset="0"/>
              </a:rPr>
              <a:pPr algn="r"/>
              <a:t>40</a:t>
            </a:fld>
            <a:endParaRPr lang="en-US" sz="1200">
              <a:latin typeface="Times" pitchFamily="84" charset="0"/>
            </a:endParaRPr>
          </a:p>
        </p:txBody>
      </p:sp>
      <p:sp>
        <p:nvSpPr>
          <p:cNvPr id="224259" name="Rectangle 2"/>
          <p:cNvSpPr>
            <a:spLocks noChangeArrowheads="1" noTextEdit="1"/>
          </p:cNvSpPr>
          <p:nvPr>
            <p:ph type="sldImg"/>
          </p:nvPr>
        </p:nvSpPr>
        <p:spPr>
          <a:solidFill>
            <a:srgbClr val="FFFFFF"/>
          </a:solidFill>
          <a:ln/>
        </p:spPr>
      </p:sp>
      <p:sp>
        <p:nvSpPr>
          <p:cNvPr id="22426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8.5_4 The stages of cell division by mitosis: Prometaphase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5E486DF-9F12-4F2D-B934-7EA89171F29E}" type="slidenum">
              <a:rPr lang="en-US" sz="1200">
                <a:latin typeface="Times" pitchFamily="84" charset="0"/>
              </a:rPr>
              <a:pPr algn="r"/>
              <a:t>41</a:t>
            </a:fld>
            <a:endParaRPr lang="en-US" sz="1200">
              <a:latin typeface="Times" pitchFamily="84" charset="0"/>
            </a:endParaRPr>
          </a:p>
        </p:txBody>
      </p:sp>
      <p:sp>
        <p:nvSpPr>
          <p:cNvPr id="225283" name="Rectangle 2"/>
          <p:cNvSpPr>
            <a:spLocks noChangeArrowheads="1" noTextEdit="1"/>
          </p:cNvSpPr>
          <p:nvPr>
            <p:ph type="sldImg"/>
          </p:nvPr>
        </p:nvSpPr>
        <p:spPr>
          <a:solidFill>
            <a:srgbClr val="FFFFFF"/>
          </a:solidFill>
          <a:ln/>
        </p:spPr>
      </p:sp>
      <p:sp>
        <p:nvSpPr>
          <p:cNvPr id="22528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8.5_5 The stages of cell division by mitosis: Metaphase through Cytokenesis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149DE18-E545-43FF-B7E5-3CAA91CB08AC}" type="slidenum">
              <a:rPr lang="en-US" sz="1200">
                <a:latin typeface="Times" pitchFamily="84" charset="0"/>
              </a:rPr>
              <a:pPr algn="r"/>
              <a:t>42</a:t>
            </a:fld>
            <a:endParaRPr lang="en-US" sz="1200">
              <a:latin typeface="Times" pitchFamily="84" charset="0"/>
            </a:endParaRPr>
          </a:p>
        </p:txBody>
      </p:sp>
      <p:sp>
        <p:nvSpPr>
          <p:cNvPr id="226307" name="Rectangle 2"/>
          <p:cNvSpPr>
            <a:spLocks noChangeArrowheads="1" noTextEdit="1"/>
          </p:cNvSpPr>
          <p:nvPr>
            <p:ph type="sldImg"/>
          </p:nvPr>
        </p:nvSpPr>
        <p:spPr>
          <a:solidFill>
            <a:srgbClr val="FFFFFF"/>
          </a:solidFill>
          <a:ln/>
        </p:spPr>
      </p:sp>
      <p:sp>
        <p:nvSpPr>
          <p:cNvPr id="22630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8.5_right The stages of cell division by mitosis: Metaphase through Cytokenesis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0773068-0FF5-49EF-96A8-4825EE7A9EC8}" type="slidenum">
              <a:rPr lang="en-US" sz="1200">
                <a:latin typeface="Times New Roman" pitchFamily="84" charset="0"/>
              </a:rPr>
              <a:pPr algn="r"/>
              <a:t>43</a:t>
            </a:fld>
            <a:endParaRPr lang="en-US" sz="1200">
              <a:latin typeface="Times New Roman" pitchFamily="84" charset="0"/>
            </a:endParaRPr>
          </a:p>
        </p:txBody>
      </p:sp>
      <p:sp>
        <p:nvSpPr>
          <p:cNvPr id="227331" name="Rectangle 2"/>
          <p:cNvSpPr>
            <a:spLocks noGrp="1" noRot="1" noChangeAspect="1" noChangeArrowheads="1" noTextEdit="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A890759-E748-4218-8E06-F940D8702CBE}" type="slidenum">
              <a:rPr lang="en-US" sz="1200">
                <a:latin typeface="Times" pitchFamily="84" charset="0"/>
              </a:rPr>
              <a:pPr algn="r"/>
              <a:t>44</a:t>
            </a:fld>
            <a:endParaRPr lang="en-US" sz="1200">
              <a:latin typeface="Times" pitchFamily="84" charset="0"/>
            </a:endParaRPr>
          </a:p>
        </p:txBody>
      </p:sp>
      <p:sp>
        <p:nvSpPr>
          <p:cNvPr id="228355" name="Rectangle 2"/>
          <p:cNvSpPr>
            <a:spLocks noChangeArrowheads="1" noTextEdit="1"/>
          </p:cNvSpPr>
          <p:nvPr>
            <p:ph type="sldImg"/>
          </p:nvPr>
        </p:nvSpPr>
        <p:spPr>
          <a:solidFill>
            <a:srgbClr val="FFFFFF"/>
          </a:solidFill>
          <a:ln/>
        </p:spPr>
      </p:sp>
      <p:sp>
        <p:nvSpPr>
          <p:cNvPr id="22835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8.5_6 The stages of cell division by mitosis: Metaphase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8B0E34F-03A2-46AD-923F-6E7A2B004AC7}" type="slidenum">
              <a:rPr lang="en-US" sz="1200">
                <a:latin typeface="Times New Roman" pitchFamily="84" charset="0"/>
              </a:rPr>
              <a:pPr algn="r"/>
              <a:t>45</a:t>
            </a:fld>
            <a:endParaRPr lang="en-US" sz="1200">
              <a:latin typeface="Times New Roman" pitchFamily="84" charset="0"/>
            </a:endParaRPr>
          </a:p>
        </p:txBody>
      </p:sp>
      <p:sp>
        <p:nvSpPr>
          <p:cNvPr id="229379" name="Rectangle 2"/>
          <p:cNvSpPr>
            <a:spLocks noGrp="1" noRot="1" noChangeAspect="1" noChangeArrowheads="1" noTextEdit="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F1AD9C8-1DA1-43BA-9516-D60E3419BBFE}" type="slidenum">
              <a:rPr lang="en-US" sz="1200">
                <a:latin typeface="Times" pitchFamily="84" charset="0"/>
              </a:rPr>
              <a:pPr algn="r"/>
              <a:t>46</a:t>
            </a:fld>
            <a:endParaRPr lang="en-US" sz="1200">
              <a:latin typeface="Times" pitchFamily="84" charset="0"/>
            </a:endParaRPr>
          </a:p>
        </p:txBody>
      </p:sp>
      <p:sp>
        <p:nvSpPr>
          <p:cNvPr id="230403" name="Rectangle 2"/>
          <p:cNvSpPr>
            <a:spLocks noChangeArrowheads="1" noTextEdit="1"/>
          </p:cNvSpPr>
          <p:nvPr>
            <p:ph type="sldImg"/>
          </p:nvPr>
        </p:nvSpPr>
        <p:spPr>
          <a:solidFill>
            <a:srgbClr val="FFFFFF"/>
          </a:solidFill>
          <a:ln/>
        </p:spPr>
      </p:sp>
      <p:sp>
        <p:nvSpPr>
          <p:cNvPr id="23040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8.5_7 The stages of cell division by mitosis: Anaphase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DFACE4A-3BE1-438D-BCE3-AE3271684A35}" type="slidenum">
              <a:rPr lang="en-US" sz="1200">
                <a:latin typeface="Times New Roman" pitchFamily="84" charset="0"/>
              </a:rPr>
              <a:pPr algn="r"/>
              <a:t>47</a:t>
            </a:fld>
            <a:endParaRPr lang="en-US" sz="1200">
              <a:latin typeface="Times New Roman" pitchFamily="84" charset="0"/>
            </a:endParaRPr>
          </a:p>
        </p:txBody>
      </p:sp>
      <p:sp>
        <p:nvSpPr>
          <p:cNvPr id="231427" name="Rectangle 2"/>
          <p:cNvSpPr>
            <a:spLocks noGrp="1" noRot="1" noChangeAspect="1" noChangeArrowheads="1" noTextEdit="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a:p>
            <a:pPr lvl="3" eaLnBrk="1" hangingPunct="1"/>
            <a:endParaRPr lang="en-US" smtClean="0">
              <a:latin typeface="Times New Roman" pitchFamily="84" charset="0"/>
              <a:ea typeface="ＭＳ Ｐゴシック" pitchFamily="84" charset="-128"/>
            </a:endParaRP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1FA33CC-8D18-43D6-8A90-5B2137864BA5}" type="slidenum">
              <a:rPr lang="en-US" sz="1200">
                <a:latin typeface="Times" pitchFamily="84" charset="0"/>
              </a:rPr>
              <a:pPr algn="r"/>
              <a:t>48</a:t>
            </a:fld>
            <a:endParaRPr lang="en-US" sz="1200">
              <a:latin typeface="Times" pitchFamily="84" charset="0"/>
            </a:endParaRPr>
          </a:p>
        </p:txBody>
      </p:sp>
      <p:sp>
        <p:nvSpPr>
          <p:cNvPr id="232451" name="Rectangle 2"/>
          <p:cNvSpPr>
            <a:spLocks noChangeArrowheads="1" noTextEdit="1"/>
          </p:cNvSpPr>
          <p:nvPr>
            <p:ph type="sldImg"/>
          </p:nvPr>
        </p:nvSpPr>
        <p:spPr>
          <a:solidFill>
            <a:srgbClr val="FFFFFF"/>
          </a:solidFill>
          <a:ln/>
        </p:spPr>
      </p:sp>
      <p:sp>
        <p:nvSpPr>
          <p:cNvPr id="23245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8.5_8 The stages of cell division by mitosis: Telophase and Cytokenesis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42EAC72-3C52-43F1-A922-3F1A4712DCD3}" type="slidenum">
              <a:rPr lang="en-US" sz="1200">
                <a:latin typeface="Times New Roman" pitchFamily="84" charset="0"/>
              </a:rPr>
              <a:pPr algn="r"/>
              <a:t>49</a:t>
            </a:fld>
            <a:endParaRPr lang="en-US" sz="1200">
              <a:latin typeface="Times New Roman" pitchFamily="84" charset="0"/>
            </a:endParaRPr>
          </a:p>
        </p:txBody>
      </p:sp>
      <p:sp>
        <p:nvSpPr>
          <p:cNvPr id="233475" name="Rectangle 2"/>
          <p:cNvSpPr>
            <a:spLocks noGrp="1" noRot="1" noChangeAspect="1" noChangeArrowheads="1" noTextEdit="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might keep better track of the sequence of events in a cell cycle by simply memorizing the letters IPPMAT: the first letters of interphase, prophase, prometaphase, metaphase, anaphase, and telophase are represented in this acronym.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50F287C-02E2-4CC2-8487-85452448E5A0}" type="slidenum">
              <a:rPr lang="en-US" sz="1200">
                <a:latin typeface="Times New Roman" pitchFamily="84" charset="0"/>
              </a:rPr>
              <a:pPr algn="r"/>
              <a:t>5</a:t>
            </a:fld>
            <a:endParaRPr lang="en-US" sz="1200">
              <a:latin typeface="Times New Roman" pitchFamily="84" charset="0"/>
            </a:endParaRPr>
          </a:p>
        </p:txBody>
      </p:sp>
      <p:sp>
        <p:nvSpPr>
          <p:cNvPr id="185347" name="Rectangle 2"/>
          <p:cNvSpPr>
            <a:spLocks noGrp="1" noRot="1" noChangeAspect="1" noChangeArrowheads="1" noTextEdit="1"/>
          </p:cNvSpPr>
          <p:nvPr>
            <p:ph type="sldImg"/>
          </p:nvPr>
        </p:nvSpPr>
        <p:spPr>
          <a:solidFill>
            <a:srgbClr val="FFFFFF"/>
          </a:solidFill>
          <a:ln/>
        </p:spPr>
      </p:sp>
      <p:sp>
        <p:nvSpPr>
          <p:cNvPr id="185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F2405DF-9474-4288-8046-57A7D423A92A}" type="slidenum">
              <a:rPr lang="en-US" sz="1200">
                <a:latin typeface="Times New Roman" pitchFamily="84" charset="0"/>
              </a:rPr>
              <a:pPr algn="r"/>
              <a:t>50</a:t>
            </a:fld>
            <a:endParaRPr lang="en-US" sz="1200">
              <a:latin typeface="Times New Roman" pitchFamily="84" charset="0"/>
            </a:endParaRPr>
          </a:p>
        </p:txBody>
      </p:sp>
      <p:sp>
        <p:nvSpPr>
          <p:cNvPr id="234499" name="Rectangle 2"/>
          <p:cNvSpPr>
            <a:spLocks noGrp="1" noRot="1" noChangeAspect="1" noChangeArrowheads="1" noTextEdit="1"/>
          </p:cNvSpPr>
          <p:nvPr>
            <p:ph type="sldImg"/>
          </p:nvPr>
        </p:nvSpPr>
        <p:spPr>
          <a:solidFill>
            <a:srgbClr val="FFFFFF"/>
          </a:solidFill>
          <a:ln/>
        </p:spPr>
      </p:sp>
      <p:sp>
        <p:nvSpPr>
          <p:cNvPr id="23450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Many students think of mitosis and cytokinesis as one process. In some situations, mitosis occurs without subsequent cytokinesis. Challenge your students to predict the outcome of mitosis without cytokinesis (multinuclear cells called a syncytium). This occurs in human development during the formation of the placenta.</a:t>
            </a:r>
          </a:p>
          <a:p>
            <a:pPr eaLnBrk="1" hangingPunct="1"/>
            <a:r>
              <a:rPr lang="en-US" smtClean="0">
                <a:latin typeface="Times New Roman" pitchFamily="84" charset="0"/>
                <a:ea typeface="ＭＳ Ｐゴシック" pitchFamily="84" charset="-128"/>
              </a:rPr>
              <a:t>2. The authors make an analogy between a drawstring on a hooded sweatshirt and the mechanism of cytokinesis in animal cells. Students seem to appreciate this association. Have your students think of a person tightening the drawstring of sweatpants so tight that they pinch themselves in two, or perhaps nearly so! The analogy is especially good because, like the drawstring just beneath the surface of the sweatpants, the microfilaments are just beneath the surface of the cell’s plasma membrane.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F2CBAA9D-C1BB-4A94-882C-7AD6306D4932}" type="slidenum">
              <a:rPr lang="en-US" sz="1200">
                <a:latin typeface="Times" pitchFamily="84" charset="0"/>
              </a:rPr>
              <a:pPr algn="r"/>
              <a:t>51</a:t>
            </a:fld>
            <a:endParaRPr lang="en-US" sz="1200">
              <a:latin typeface="Times" pitchFamily="84" charset="0"/>
            </a:endParaRPr>
          </a:p>
        </p:txBody>
      </p:sp>
      <p:sp>
        <p:nvSpPr>
          <p:cNvPr id="235523" name="Rectangle 2"/>
          <p:cNvSpPr>
            <a:spLocks noChangeArrowheads="1" noTextEdit="1"/>
          </p:cNvSpPr>
          <p:nvPr>
            <p:ph type="sldImg"/>
          </p:nvPr>
        </p:nvSpPr>
        <p:spPr>
          <a:solidFill>
            <a:srgbClr val="FFFFFF"/>
          </a:solidFill>
          <a:ln/>
        </p:spPr>
      </p:sp>
      <p:sp>
        <p:nvSpPr>
          <p:cNvPr id="23552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8.6A Cleavage of an animal cell</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11E08759-6411-4B34-B805-6A5A00229E5F}" type="slidenum">
              <a:rPr lang="en-US" sz="1200">
                <a:latin typeface="Times" pitchFamily="84" charset="0"/>
              </a:rPr>
              <a:pPr algn="r"/>
              <a:t>52</a:t>
            </a:fld>
            <a:endParaRPr lang="en-US" sz="1200">
              <a:latin typeface="Times" pitchFamily="84" charset="0"/>
            </a:endParaRPr>
          </a:p>
        </p:txBody>
      </p:sp>
      <p:sp>
        <p:nvSpPr>
          <p:cNvPr id="236547" name="Rectangle 2"/>
          <p:cNvSpPr>
            <a:spLocks noChangeArrowheads="1" noTextEdit="1"/>
          </p:cNvSpPr>
          <p:nvPr>
            <p:ph type="sldImg"/>
          </p:nvPr>
        </p:nvSpPr>
        <p:spPr>
          <a:solidFill>
            <a:srgbClr val="FFFFFF"/>
          </a:solidFill>
          <a:ln/>
        </p:spPr>
      </p:sp>
      <p:sp>
        <p:nvSpPr>
          <p:cNvPr id="23654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8.6A_1 Cleavage of an animal cell (part 1)</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387CD02-C70D-4411-AD63-8E371293139E}" type="slidenum">
              <a:rPr lang="en-US" sz="1200">
                <a:latin typeface="Times" pitchFamily="84" charset="0"/>
              </a:rPr>
              <a:pPr algn="r"/>
              <a:t>53</a:t>
            </a:fld>
            <a:endParaRPr lang="en-US" sz="1200">
              <a:latin typeface="Times" pitchFamily="84" charset="0"/>
            </a:endParaRPr>
          </a:p>
        </p:txBody>
      </p:sp>
      <p:sp>
        <p:nvSpPr>
          <p:cNvPr id="237571" name="Rectangle 2"/>
          <p:cNvSpPr>
            <a:spLocks noChangeArrowheads="1" noTextEdit="1"/>
          </p:cNvSpPr>
          <p:nvPr>
            <p:ph type="sldImg"/>
          </p:nvPr>
        </p:nvSpPr>
        <p:spPr>
          <a:solidFill>
            <a:srgbClr val="FFFFFF"/>
          </a:solidFill>
          <a:ln/>
        </p:spPr>
      </p:sp>
      <p:sp>
        <p:nvSpPr>
          <p:cNvPr id="23757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8.6A_2 Cleavage of an animal cell (part 2)</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3CB0016-82BE-473A-88F6-F2F428FF6B18}" type="slidenum">
              <a:rPr lang="en-US" sz="1200">
                <a:latin typeface="Times New Roman" pitchFamily="84" charset="0"/>
              </a:rPr>
              <a:pPr algn="r"/>
              <a:t>54</a:t>
            </a:fld>
            <a:endParaRPr lang="en-US" sz="1200">
              <a:latin typeface="Times New Roman" pitchFamily="84" charset="0"/>
            </a:endParaRPr>
          </a:p>
        </p:txBody>
      </p:sp>
      <p:sp>
        <p:nvSpPr>
          <p:cNvPr id="238595" name="Rectangle 2"/>
          <p:cNvSpPr>
            <a:spLocks noGrp="1" noRot="1" noChangeAspect="1" noChangeArrowheads="1" noTextEdit="1"/>
          </p:cNvSpPr>
          <p:nvPr>
            <p:ph type="sldImg"/>
          </p:nvPr>
        </p:nvSpPr>
        <p:spPr>
          <a:solidFill>
            <a:srgbClr val="FFFFFF"/>
          </a:solidFill>
          <a:ln/>
        </p:spPr>
      </p:sp>
      <p:sp>
        <p:nvSpPr>
          <p:cNvPr id="2385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Many students think of mitosis and cytokinesis as one process. In some situations, mitosis occurs without subsequent cytokinesis. Challenge your students to predict the outcome of mitosis without cytokinesis (multinuclear cells called a syncytium). This occurs in human development during the formation of the placenta.</a:t>
            </a:r>
          </a:p>
          <a:p>
            <a:pPr eaLnBrk="1" hangingPunct="1"/>
            <a:r>
              <a:rPr lang="en-US" smtClean="0">
                <a:latin typeface="Times New Roman" pitchFamily="84" charset="0"/>
                <a:ea typeface="ＭＳ Ｐゴシック" pitchFamily="84" charset="-128"/>
              </a:rPr>
              <a:t>2. The authors make an analogy between a drawstring on a hooded sweatshirt and the mechanism of cytokinesis in animal cells. Students seem to appreciate this association. Have your students think of a person tightening the drawstring of sweatpants so tight that they pinch themselves in two, or perhaps nearly so! The analogy is especially good because, like the drawstring just beneath the surface of the sweat pants, the microfilaments are just beneath the surface of the cell’s plasma membrane.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1A601B8-8D86-4063-B20E-5DBB2395DF07}" type="slidenum">
              <a:rPr lang="en-US" sz="1200">
                <a:latin typeface="Times New Roman" pitchFamily="84" charset="0"/>
              </a:rPr>
              <a:pPr algn="r"/>
              <a:t>55</a:t>
            </a:fld>
            <a:endParaRPr lang="en-US" sz="1200">
              <a:latin typeface="Times New Roman" pitchFamily="84" charset="0"/>
            </a:endParaRPr>
          </a:p>
        </p:txBody>
      </p:sp>
      <p:sp>
        <p:nvSpPr>
          <p:cNvPr id="239619" name="Rectangle 2"/>
          <p:cNvSpPr>
            <a:spLocks noGrp="1" noRot="1" noChangeAspect="1" noChangeArrowheads="1" noTextEdit="1"/>
          </p:cNvSpPr>
          <p:nvPr>
            <p:ph type="sldImg"/>
          </p:nvPr>
        </p:nvSpPr>
        <p:spPr>
          <a:solidFill>
            <a:srgbClr val="FFFFFF"/>
          </a:solidFill>
          <a:ln/>
        </p:spPr>
      </p:sp>
      <p:sp>
        <p:nvSpPr>
          <p:cNvPr id="239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Many students think of mitosis and cytokinesis as one process. In some situations, mitosis occurs without subsequent cytokinesis. Challenge your students to predict the outcome of mitosis without cytokinesis (multinuclear cells called a syncytium). This occurs in human development during the formation of the placenta.</a:t>
            </a:r>
          </a:p>
          <a:p>
            <a:pPr eaLnBrk="1" hangingPunct="1"/>
            <a:r>
              <a:rPr lang="en-US" smtClean="0">
                <a:latin typeface="Times New Roman" pitchFamily="84" charset="0"/>
                <a:ea typeface="ＭＳ Ｐゴシック" pitchFamily="84" charset="-128"/>
              </a:rPr>
              <a:t>2. The authors make an analogy between a drawstring on a hooded sweatshirt and the mechanism of cytokinesis in animal cells. Students seem to appreciate this association. Have your students think of a person tightening the drawstring of sweatpants so tight that they pinch themselves in two, or perhaps nearly so! The analogy is especially good because, like the drawstring just beneath the surface of the sweat pants, the microfilaments are just beneath the surface of the cell’s plasma membrane.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412FDFC-1892-4E04-9BA1-23D21BFF94E5}" type="slidenum">
              <a:rPr lang="en-US" sz="1200">
                <a:latin typeface="Times" pitchFamily="84" charset="0"/>
              </a:rPr>
              <a:pPr algn="r"/>
              <a:t>56</a:t>
            </a:fld>
            <a:endParaRPr lang="en-US" sz="1200">
              <a:latin typeface="Times" pitchFamily="84" charset="0"/>
            </a:endParaRPr>
          </a:p>
        </p:txBody>
      </p:sp>
      <p:sp>
        <p:nvSpPr>
          <p:cNvPr id="240643" name="Rectangle 2"/>
          <p:cNvSpPr>
            <a:spLocks noChangeArrowheads="1" noTextEdit="1"/>
          </p:cNvSpPr>
          <p:nvPr>
            <p:ph type="sldImg"/>
          </p:nvPr>
        </p:nvSpPr>
        <p:spPr>
          <a:solidFill>
            <a:srgbClr val="FFFFFF"/>
          </a:solidFill>
          <a:ln/>
        </p:spPr>
      </p:sp>
      <p:sp>
        <p:nvSpPr>
          <p:cNvPr id="24064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8.6B Cell plate formation in a plant cell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90CB1251-5136-45F4-8C0F-08FDDFFC497B}" type="slidenum">
              <a:rPr lang="en-US" sz="1200">
                <a:latin typeface="Times" pitchFamily="84" charset="0"/>
              </a:rPr>
              <a:pPr algn="r"/>
              <a:t>57</a:t>
            </a:fld>
            <a:endParaRPr lang="en-US" sz="1200">
              <a:latin typeface="Times" pitchFamily="84" charset="0"/>
            </a:endParaRPr>
          </a:p>
        </p:txBody>
      </p:sp>
      <p:sp>
        <p:nvSpPr>
          <p:cNvPr id="241667" name="Rectangle 2"/>
          <p:cNvSpPr>
            <a:spLocks noChangeArrowheads="1" noTextEdit="1"/>
          </p:cNvSpPr>
          <p:nvPr>
            <p:ph type="sldImg"/>
          </p:nvPr>
        </p:nvSpPr>
        <p:spPr>
          <a:solidFill>
            <a:srgbClr val="FFFFFF"/>
          </a:solidFill>
          <a:ln/>
        </p:spPr>
      </p:sp>
      <p:sp>
        <p:nvSpPr>
          <p:cNvPr id="241668"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8.6B_1 Cell plate formation in a plant cell (part 1)</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847B1FA-924C-4132-8FBC-E005D7DF657E}" type="slidenum">
              <a:rPr lang="en-US" sz="1200">
                <a:latin typeface="Times" pitchFamily="84" charset="0"/>
              </a:rPr>
              <a:pPr algn="r"/>
              <a:t>58</a:t>
            </a:fld>
            <a:endParaRPr lang="en-US" sz="1200">
              <a:latin typeface="Times" pitchFamily="84" charset="0"/>
            </a:endParaRPr>
          </a:p>
        </p:txBody>
      </p:sp>
      <p:sp>
        <p:nvSpPr>
          <p:cNvPr id="242691" name="Rectangle 2"/>
          <p:cNvSpPr>
            <a:spLocks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8.6B_2 Cell plate formation in a plant cell (part 2)</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77819325-677A-4EC3-A29A-DB7A4E244661}" type="slidenum">
              <a:rPr lang="en-US" sz="1200">
                <a:latin typeface="Times New Roman" pitchFamily="84" charset="0"/>
              </a:rPr>
              <a:pPr algn="r"/>
              <a:t>59</a:t>
            </a:fld>
            <a:endParaRPr lang="en-US" sz="1200">
              <a:latin typeface="Times New Roman" pitchFamily="84" charset="0"/>
            </a:endParaRPr>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who closely examine a small abrasion on their skin might notice that the wound tends to heal from the outer edges inward. This space-filling mechanism is a natural example of density-dependent inhibition, which is also seen when cells in a cell culture dish stop dividing when they have formed a complete layer.</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E7DDA2E1-BC97-4BDB-938F-C6F9E51B77CC}" type="slidenum">
              <a:rPr lang="en-US" sz="1200">
                <a:latin typeface="Times New Roman" pitchFamily="84" charset="0"/>
              </a:rPr>
              <a:pPr algn="r"/>
              <a:t>6</a:t>
            </a:fld>
            <a:endParaRPr lang="en-US" sz="1200">
              <a:latin typeface="Times New Roman" pitchFamily="84" charset="0"/>
            </a:endParaRPr>
          </a:p>
        </p:txBody>
      </p:sp>
      <p:sp>
        <p:nvSpPr>
          <p:cNvPr id="186371" name="Rectangle 2"/>
          <p:cNvSpPr>
            <a:spLocks noGrp="1" noRot="1" noChangeAspect="1" noChangeArrowheads="1" noTextEdit="1"/>
          </p:cNvSpPr>
          <p:nvPr>
            <p:ph type="sldImg"/>
          </p:nvPr>
        </p:nvSpPr>
        <p:spPr>
          <a:solidFill>
            <a:srgbClr val="FFFFFF"/>
          </a:solidFill>
          <a:ln/>
        </p:spPr>
      </p:sp>
      <p:sp>
        <p:nvSpPr>
          <p:cNvPr id="186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As the authors note in Module 8.1, biologists use the term daughter to indicate offspring and not gender. Students with little experience in this terminology can easily become confused.</a:t>
            </a:r>
          </a:p>
          <a:p>
            <a:pPr eaLnBrk="1" hangingPunct="1"/>
            <a:r>
              <a:rPr lang="en-US" smtClean="0">
                <a:latin typeface="Times New Roman" pitchFamily="84" charset="0"/>
                <a:ea typeface="ＭＳ Ｐゴシック" pitchFamily="84" charset="-128"/>
              </a:rPr>
              <a:t>2. Some basic familiarity or faint memory of mitosis and meiosis might result in a lack of enthusiasm for mitosis and meiosis in some of your students. Consider beginning such lectures with important topics related to cellular reproduction. For example, cancer cells reproduce uncontrollably, stem cells have the capacity to regenerate lost or damaged tissues, and the study of embryonic stem cells is variously restricted and regulated.</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Sometimes the most basic questions can challenge students and get them focused on the subject at hand. Consider asking your students why we expect that dogs will produce dogs, cats will produce more cats, and chickens will only produce chickens. Why does like produce like?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2C36032-BDD6-45DD-B6AC-75ADAA195ECA}" type="slidenum">
              <a:rPr lang="en-US" sz="1200">
                <a:latin typeface="Times" pitchFamily="84" charset="0"/>
              </a:rPr>
              <a:pPr algn="r"/>
              <a:t>60</a:t>
            </a:fld>
            <a:endParaRPr lang="en-US" sz="1200">
              <a:latin typeface="Times" pitchFamily="84" charset="0"/>
            </a:endParaRPr>
          </a:p>
        </p:txBody>
      </p:sp>
      <p:sp>
        <p:nvSpPr>
          <p:cNvPr id="244739" name="Rectangle 2"/>
          <p:cNvSpPr>
            <a:spLocks noChangeArrowheads="1" noTextEdit="1"/>
          </p:cNvSpPr>
          <p:nvPr>
            <p:ph type="sldImg"/>
          </p:nvPr>
        </p:nvSpPr>
        <p:spPr>
          <a:solidFill>
            <a:srgbClr val="FFFFFF"/>
          </a:solidFill>
          <a:ln/>
        </p:spPr>
      </p:sp>
      <p:sp>
        <p:nvSpPr>
          <p:cNvPr id="24474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8.7A An experiment demonstrating the effect of growth factors on the division of cultured animal cells</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47FBC0F-62C1-487D-8F19-12D40BD8B97F}" type="slidenum">
              <a:rPr lang="en-US" sz="1200">
                <a:latin typeface="Times" pitchFamily="84" charset="0"/>
              </a:rPr>
              <a:pPr algn="r"/>
              <a:t>61</a:t>
            </a:fld>
            <a:endParaRPr lang="en-US" sz="1200">
              <a:latin typeface="Times" pitchFamily="84" charset="0"/>
            </a:endParaRPr>
          </a:p>
        </p:txBody>
      </p:sp>
      <p:sp>
        <p:nvSpPr>
          <p:cNvPr id="245763" name="Rectangle 2"/>
          <p:cNvSpPr>
            <a:spLocks noChangeArrowheads="1" noTextEdit="1"/>
          </p:cNvSpPr>
          <p:nvPr>
            <p:ph type="sldImg"/>
          </p:nvPr>
        </p:nvSpPr>
        <p:spPr>
          <a:solidFill>
            <a:srgbClr val="FFFFFF"/>
          </a:solidFill>
          <a:ln/>
        </p:spPr>
      </p:sp>
      <p:sp>
        <p:nvSpPr>
          <p:cNvPr id="24576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8.7B An experiment demonstrating density-dependent inhibition, using animal cells grown in culture</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A7B95CF-7328-444E-B0D4-85936F4D3388}" type="slidenum">
              <a:rPr lang="en-US" sz="1200">
                <a:latin typeface="Times New Roman" pitchFamily="84" charset="0"/>
              </a:rPr>
              <a:pPr algn="r"/>
              <a:t>62</a:t>
            </a:fld>
            <a:endParaRPr lang="en-US" sz="1200">
              <a:latin typeface="Times New Roman" pitchFamily="84" charset="0"/>
            </a:endParaRPr>
          </a:p>
        </p:txBody>
      </p:sp>
      <p:sp>
        <p:nvSpPr>
          <p:cNvPr id="246787" name="Rectangle 2"/>
          <p:cNvSpPr>
            <a:spLocks noGrp="1" noRot="1" noChangeAspect="1" noChangeArrowheads="1" noTextEdit="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The cell cycle control system depicted in Figure 8.8A is like the control device of an automatic washing machine. Each has a control system that triggers and coordinates key events in the cycle. However, unlike a washing machine, the components of the control system of a cell cycle are not all located in one place.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DD9C0AE5-6A8D-4BA6-8E80-3CBD47A7158B}" type="slidenum">
              <a:rPr lang="en-US" sz="1200">
                <a:latin typeface="Times New Roman" pitchFamily="84" charset="0"/>
              </a:rPr>
              <a:pPr algn="r"/>
              <a:t>63</a:t>
            </a:fld>
            <a:endParaRPr lang="en-US" sz="1200">
              <a:latin typeface="Times New Roman" pitchFamily="84" charset="0"/>
            </a:endParaRPr>
          </a:p>
        </p:txBody>
      </p:sp>
      <p:sp>
        <p:nvSpPr>
          <p:cNvPr id="247811" name="Rectangle 2"/>
          <p:cNvSpPr>
            <a:spLocks noGrp="1" noRot="1" noChangeAspect="1" noChangeArrowheads="1" noTextEdit="1"/>
          </p:cNvSpPr>
          <p:nvPr>
            <p:ph type="sldImg"/>
          </p:nvPr>
        </p:nvSpPr>
        <p:spPr>
          <a:solidFill>
            <a:srgbClr val="FFFFFF"/>
          </a:solidFill>
          <a:ln/>
        </p:spPr>
      </p:sp>
      <p:sp>
        <p:nvSpPr>
          <p:cNvPr id="2478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The cell cycle control system depicted in Figure 8.8A is like the control device of an automatic washing machine. Each has a control system that triggers and coordinates key events in the cycle. However, unlike a washing machine, the components of the control system of a cell cycle are not all located in one place.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C687A37-23E9-4C6D-A123-93646120F208}" type="slidenum">
              <a:rPr lang="en-US" sz="1200">
                <a:latin typeface="Times" pitchFamily="84" charset="0"/>
              </a:rPr>
              <a:pPr algn="r"/>
              <a:t>64</a:t>
            </a:fld>
            <a:endParaRPr lang="en-US" sz="1200">
              <a:latin typeface="Times" pitchFamily="84" charset="0"/>
            </a:endParaRPr>
          </a:p>
        </p:txBody>
      </p:sp>
      <p:sp>
        <p:nvSpPr>
          <p:cNvPr id="248835" name="Rectangle 2"/>
          <p:cNvSpPr>
            <a:spLocks noChangeArrowheads="1" noTextEdit="1"/>
          </p:cNvSpPr>
          <p:nvPr>
            <p:ph type="sldImg"/>
          </p:nvPr>
        </p:nvSpPr>
        <p:spPr>
          <a:solidFill>
            <a:srgbClr val="FFFFFF"/>
          </a:solidFill>
          <a:ln/>
        </p:spPr>
      </p:sp>
      <p:sp>
        <p:nvSpPr>
          <p:cNvPr id="24883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8.8A A schematic model for the cell cycle control system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6EAF4DD-405F-44F2-80C3-7D9108E88CE3}" type="slidenum">
              <a:rPr lang="en-US" sz="1200">
                <a:latin typeface="Times" pitchFamily="84" charset="0"/>
              </a:rPr>
              <a:pPr algn="r"/>
              <a:t>65</a:t>
            </a:fld>
            <a:endParaRPr lang="en-US" sz="1200">
              <a:latin typeface="Times" pitchFamily="84" charset="0"/>
            </a:endParaRPr>
          </a:p>
        </p:txBody>
      </p:sp>
      <p:sp>
        <p:nvSpPr>
          <p:cNvPr id="249859" name="Rectangle 2"/>
          <p:cNvSpPr>
            <a:spLocks noChangeArrowheads="1" noTextEdit="1"/>
          </p:cNvSpPr>
          <p:nvPr>
            <p:ph type="sldImg"/>
          </p:nvPr>
        </p:nvSpPr>
        <p:spPr>
          <a:solidFill>
            <a:srgbClr val="FFFFFF"/>
          </a:solidFill>
          <a:ln/>
        </p:spPr>
      </p:sp>
      <p:sp>
        <p:nvSpPr>
          <p:cNvPr id="24986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8.8B How a growth factor signals the cell cycle control system</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542E9A25-8AC0-4038-A409-403BB104CE7C}" type="slidenum">
              <a:rPr lang="en-US" sz="1200">
                <a:latin typeface="Times New Roman" pitchFamily="84" charset="0"/>
              </a:rPr>
              <a:pPr algn="r"/>
              <a:t>66</a:t>
            </a:fld>
            <a:endParaRPr lang="en-US" sz="1200">
              <a:latin typeface="Times New Roman" pitchFamily="84" charset="0"/>
            </a:endParaRPr>
          </a:p>
        </p:txBody>
      </p:sp>
      <p:sp>
        <p:nvSpPr>
          <p:cNvPr id="250883" name="Rectangle 2"/>
          <p:cNvSpPr>
            <a:spLocks noGrp="1" noRot="1" noChangeAspect="1" noChangeArrowheads="1" noTextEdit="1"/>
          </p:cNvSpPr>
          <p:nvPr>
            <p:ph type="sldImg"/>
          </p:nvPr>
        </p:nvSpPr>
        <p:spPr>
          <a:solidFill>
            <a:srgbClr val="FFFFFF"/>
          </a:solidFill>
          <a:ln/>
        </p:spPr>
      </p:sp>
      <p:sp>
        <p:nvSpPr>
          <p:cNvPr id="25088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do not typically know that all cancers are genetically based. Consider making this clear early in your discussions. Challenge your students to explain how certain viruses can lead to cancer.</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Chemotherapy has some disastrous side effects. The drugs used to fight cancer may attack rapidly dividing cells. Unfortunately for men, the cells that make sperm are also rapidly dividing. In some circumstances, chemotherapy can leave a man infertile (unable to produce viable sperm) but still able to produce an erection. Many other approaches are under consideration to attack cancers. You may wish to explore these as sidelights to your lecture. Good resources include cell biology and development textbooks.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A8E495F4-86B9-432E-BD76-4CDBAFD2D79F}" type="slidenum">
              <a:rPr lang="en-US" sz="1200">
                <a:latin typeface="Times New Roman" pitchFamily="84" charset="0"/>
              </a:rPr>
              <a:pPr algn="r"/>
              <a:t>67</a:t>
            </a:fld>
            <a:endParaRPr lang="en-US" sz="1200">
              <a:latin typeface="Times New Roman" pitchFamily="84" charset="0"/>
            </a:endParaRPr>
          </a:p>
        </p:txBody>
      </p:sp>
      <p:sp>
        <p:nvSpPr>
          <p:cNvPr id="251907" name="Rectangle 2"/>
          <p:cNvSpPr>
            <a:spLocks noGrp="1" noRot="1" noChangeAspect="1" noChangeArrowheads="1" noTextEdit="1"/>
          </p:cNvSpPr>
          <p:nvPr>
            <p:ph type="sldImg"/>
          </p:nvPr>
        </p:nvSpPr>
        <p:spPr>
          <a:solidFill>
            <a:srgbClr val="FFFFFF"/>
          </a:solidFill>
          <a:ln/>
        </p:spPr>
      </p:sp>
      <p:sp>
        <p:nvSpPr>
          <p:cNvPr id="2519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do not typically know that all cancers are genetically based. Consider making this clear early in your discussions. Challenge your students to explain how certain viruses can lead to cancer.</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Chemotherapy has some disastrous side effects. The drugs used to fight cancer may attack rapidly dividing cells. Unfortunately for men, the cells that make sperm are also rapidly dividing. In some circumstances, chemotherapy can leave a man infertile (unable to produce viable sperm) but still able to produce an erection. Many other approaches are under consideration to attack cancers. You may wish to explore these as sidelights to your lecture. Good resources include cell biology and development textbooks.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2928243-026D-41D0-A1B5-675A6A3B4A20}" type="slidenum">
              <a:rPr lang="en-US" sz="1200">
                <a:latin typeface="Times" pitchFamily="84" charset="0"/>
              </a:rPr>
              <a:pPr algn="r"/>
              <a:t>68</a:t>
            </a:fld>
            <a:endParaRPr lang="en-US" sz="1200">
              <a:latin typeface="Times" pitchFamily="84" charset="0"/>
            </a:endParaRPr>
          </a:p>
        </p:txBody>
      </p:sp>
      <p:sp>
        <p:nvSpPr>
          <p:cNvPr id="252931" name="Rectangle 2"/>
          <p:cNvSpPr>
            <a:spLocks noChangeArrowheads="1" noTextEdit="1"/>
          </p:cNvSpPr>
          <p:nvPr>
            <p:ph type="sldImg"/>
          </p:nvPr>
        </p:nvSpPr>
        <p:spPr>
          <a:solidFill>
            <a:srgbClr val="FFFFFF"/>
          </a:solidFill>
          <a:ln/>
        </p:spPr>
      </p:sp>
      <p:sp>
        <p:nvSpPr>
          <p:cNvPr id="25293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8.9 Growth and metastasis of a malignant (cancerous) tumor of the breast</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0179E412-FBE2-44D8-9B01-29A2072424FD}" type="slidenum">
              <a:rPr lang="en-US" sz="1200">
                <a:latin typeface="Times New Roman" pitchFamily="84" charset="0"/>
              </a:rPr>
              <a:pPr algn="r"/>
              <a:t>69</a:t>
            </a:fld>
            <a:endParaRPr lang="en-US" sz="1200">
              <a:latin typeface="Times New Roman" pitchFamily="84" charset="0"/>
            </a:endParaRPr>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do not typically know that all cancers are genetically based. Consider making this clear early in your discussions. Challenge your students to explain how certain viruses can lead to cancer.</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Chemotherapy has some disastrous side effects. The drugs used to fight cancer may attack rapidly dividing cells. Unfortunately for men, the cells that make sperm are also rapidly dividing. In some circumstances, chemotherapy can leave a man infertile (unable to produce viable sperm) but still able to produce an erection. Many other approaches are under consideration to attack cancers. You may wish to explore these as sidelights to your lecture. Good resources include cell biology and development textbooks.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B8FFE2A1-DB67-437F-9D8E-3E23BA8C36E4}" type="slidenum">
              <a:rPr lang="en-US" sz="1200">
                <a:latin typeface="Times New Roman" pitchFamily="84" charset="0"/>
              </a:rPr>
              <a:pPr algn="r"/>
              <a:t>7</a:t>
            </a:fld>
            <a:endParaRPr lang="en-US" sz="1200">
              <a:latin typeface="Times New Roman" pitchFamily="84" charset="0"/>
            </a:endParaRPr>
          </a:p>
        </p:txBody>
      </p:sp>
      <p:sp>
        <p:nvSpPr>
          <p:cNvPr id="187395" name="Rectangle 2"/>
          <p:cNvSpPr>
            <a:spLocks noGrp="1" noRot="1" noChangeAspect="1" noChangeArrowheads="1" noTextEdit="1"/>
          </p:cNvSpPr>
          <p:nvPr>
            <p:ph type="sldImg"/>
          </p:nvPr>
        </p:nvSpPr>
        <p:spPr>
          <a:solidFill>
            <a:srgbClr val="FFFFFF"/>
          </a:solidFill>
          <a:ln/>
        </p:spPr>
      </p:sp>
      <p:sp>
        <p:nvSpPr>
          <p:cNvPr id="1873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As the authors note in Module 8.1, biologists use the term daughter to indicate offspring and not gender. Students with little experience in this terminology can easily become confused.</a:t>
            </a:r>
          </a:p>
          <a:p>
            <a:pPr eaLnBrk="1" hangingPunct="1"/>
            <a:r>
              <a:rPr lang="en-US" smtClean="0">
                <a:latin typeface="Times New Roman" pitchFamily="84" charset="0"/>
                <a:ea typeface="ＭＳ Ｐゴシック" pitchFamily="84" charset="-128"/>
              </a:rPr>
              <a:t>2. Some basic familiarity or faint memory of mitosis and meiosis might result in a lack of enthusiasm for mitosis and meiosis in some of your students. Consider beginning such lectures with important topics related to cellular reproduction. For example, cancer cells reproduce uncontrollably, stem cells have the capacity to regenerate lost or damaged tissues, and the study of embryonic stem cells is variously restricted and regulated.</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Sometimes the most basic questions can challenge students and get them focused on the subject at hand. Consider asking your students why we expect that dogs will produce dogs, cats will produce more cats, and chickens will only produce chickens. Why does like produce like?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015CC0B-102D-4980-A53A-0C863D0F5355}" type="slidenum">
              <a:rPr lang="en-US" sz="1200">
                <a:latin typeface="Times New Roman" pitchFamily="84" charset="0"/>
              </a:rPr>
              <a:pPr algn="r"/>
              <a:t>70</a:t>
            </a:fld>
            <a:endParaRPr lang="en-US" sz="1200">
              <a:latin typeface="Times New Roman" pitchFamily="84" charset="0"/>
            </a:endParaRPr>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Students do not typically know that all cancers are genetically based. Consider making this clear early in your discussions. Challenge your students to explain how certain viruses can lead to cancer.</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Chemotherapy has some disastrous side effects. The drugs used to fight cancer may attack rapidly dividing cells. Unfortunately for men, the cells that make sperm are also rapidly dividing. In some circumstances, chemotherapy can leave a man infertile (unable to produce viable sperm) but still able to produce an erection. Many other approaches are under consideration to attack cancers. You may wish to explore these as sidelights to your lecture. Good resources include cell biology and development textbooks.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34D3F417-CEEE-4402-838E-A53E92D1350A}" type="slidenum">
              <a:rPr lang="en-US" sz="1200">
                <a:latin typeface="Times New Roman" pitchFamily="84" charset="0"/>
              </a:rPr>
              <a:pPr algn="r"/>
              <a:t>71</a:t>
            </a:fld>
            <a:endParaRPr lang="en-US" sz="1200">
              <a:latin typeface="Times New Roman" pitchFamily="84" charset="0"/>
            </a:endParaRPr>
          </a:p>
        </p:txBody>
      </p:sp>
      <p:sp>
        <p:nvSpPr>
          <p:cNvPr id="256003" name="Rectangle 2"/>
          <p:cNvSpPr>
            <a:spLocks noGrp="1" noRot="1" noChangeAspect="1" noChangeArrowheads="1" noTextEdit="1"/>
          </p:cNvSpPr>
          <p:nvPr>
            <p:ph type="sldImg"/>
          </p:nvPr>
        </p:nvSpPr>
        <p:spPr>
          <a:solidFill>
            <a:srgbClr val="FFFFFF"/>
          </a:solidFill>
          <a:ln/>
        </p:spPr>
      </p:sp>
      <p:sp>
        <p:nvSpPr>
          <p:cNvPr id="2560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Figure 8.10 visually summarizes key functions of mitosis. It is an important image to introduce mitosis or summarize mitosis after addressing its details.</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63091FA-721A-4AAD-ABC6-476935A6FE47}" type="slidenum">
              <a:rPr lang="en-US" sz="1200">
                <a:latin typeface="Times" pitchFamily="84" charset="0"/>
              </a:rPr>
              <a:pPr algn="r"/>
              <a:t>72</a:t>
            </a:fld>
            <a:endParaRPr lang="en-US" sz="1200">
              <a:latin typeface="Times" pitchFamily="84" charset="0"/>
            </a:endParaRPr>
          </a:p>
        </p:txBody>
      </p:sp>
      <p:sp>
        <p:nvSpPr>
          <p:cNvPr id="258051" name="Rectangle 2"/>
          <p:cNvSpPr>
            <a:spLocks noChangeArrowheads="1" noTextEdit="1"/>
          </p:cNvSpPr>
          <p:nvPr>
            <p:ph type="sldImg"/>
          </p:nvPr>
        </p:nvSpPr>
        <p:spPr>
          <a:solidFill>
            <a:srgbClr val="FFFFFF"/>
          </a:solidFill>
          <a:ln/>
        </p:spPr>
      </p:sp>
      <p:sp>
        <p:nvSpPr>
          <p:cNvPr id="258052"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8.10A Growth (in an onion root)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C25C8D6-41BA-468F-8A38-72B1D056B200}" type="slidenum">
              <a:rPr lang="en-US" sz="1200">
                <a:latin typeface="Times" pitchFamily="84" charset="0"/>
              </a:rPr>
              <a:pPr algn="r"/>
              <a:t>73</a:t>
            </a:fld>
            <a:endParaRPr lang="en-US" sz="1200">
              <a:latin typeface="Times" pitchFamily="84" charset="0"/>
            </a:endParaRPr>
          </a:p>
        </p:txBody>
      </p:sp>
      <p:sp>
        <p:nvSpPr>
          <p:cNvPr id="259075" name="Rectangle 2"/>
          <p:cNvSpPr>
            <a:spLocks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8.10A_1 Growth (in an onion root) (LM)</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82B3EBD8-D629-4CE1-B2D6-B805277500E2}" type="slidenum">
              <a:rPr lang="en-US" sz="1200">
                <a:latin typeface="Times" pitchFamily="84" charset="0"/>
              </a:rPr>
              <a:pPr algn="r"/>
              <a:t>74</a:t>
            </a:fld>
            <a:endParaRPr lang="en-US" sz="1200">
              <a:latin typeface="Times" pitchFamily="84" charset="0"/>
            </a:endParaRPr>
          </a:p>
        </p:txBody>
      </p:sp>
      <p:sp>
        <p:nvSpPr>
          <p:cNvPr id="260099" name="Rectangle 2"/>
          <p:cNvSpPr>
            <a:spLocks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8.10B Cell replacement (in bone marrow)</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23A020F8-40F0-44DC-B0DF-80E97ABA712A}" type="slidenum">
              <a:rPr lang="en-US" sz="1200">
                <a:latin typeface="Times" pitchFamily="84" charset="0"/>
              </a:rPr>
              <a:pPr algn="r"/>
              <a:t>75</a:t>
            </a:fld>
            <a:endParaRPr lang="en-US" sz="1200">
              <a:latin typeface="Times" pitchFamily="84" charset="0"/>
            </a:endParaRPr>
          </a:p>
        </p:txBody>
      </p:sp>
      <p:sp>
        <p:nvSpPr>
          <p:cNvPr id="261123" name="Rectangle 2"/>
          <p:cNvSpPr>
            <a:spLocks noChangeArrowheads="1" noTextEdit="1"/>
          </p:cNvSpPr>
          <p:nvPr>
            <p:ph type="sldImg"/>
          </p:nvPr>
        </p:nvSpPr>
        <p:spPr>
          <a:solidFill>
            <a:srgbClr val="FFFFFF"/>
          </a:solidFill>
          <a:ln/>
        </p:spPr>
      </p:sp>
      <p:sp>
        <p:nvSpPr>
          <p:cNvPr id="26112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8.10C Asexual reproduction (of a hydra)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643E0031-EE18-4297-AC84-2AC72610B009}" type="slidenum">
              <a:rPr lang="en-US" sz="1200">
                <a:latin typeface="Times New Roman" pitchFamily="84" charset="0"/>
              </a:rPr>
              <a:pPr algn="r"/>
              <a:t>8</a:t>
            </a:fld>
            <a:endParaRPr lang="en-US" sz="1200">
              <a:latin typeface="Times New Roman" pitchFamily="84" charset="0"/>
            </a:endParaRPr>
          </a:p>
        </p:txBody>
      </p:sp>
      <p:sp>
        <p:nvSpPr>
          <p:cNvPr id="188419" name="Rectangle 2"/>
          <p:cNvSpPr>
            <a:spLocks noGrp="1" noRot="1" noChangeAspect="1" noChangeArrowheads="1" noTextEdit="1"/>
          </p:cNvSpPr>
          <p:nvPr>
            <p:ph type="sldImg"/>
          </p:nvPr>
        </p:nvSpPr>
        <p:spPr>
          <a:solidFill>
            <a:srgbClr val="FFFFFF"/>
          </a:solidFill>
          <a:ln/>
        </p:spPr>
      </p:sp>
      <p:sp>
        <p:nvSpPr>
          <p:cNvPr id="1884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b="1" smtClean="0">
                <a:latin typeface="Times New Roman" pitchFamily="84" charset="0"/>
                <a:ea typeface="ＭＳ Ｐゴシック" pitchFamily="84" charset="-128"/>
              </a:rPr>
              <a:t>Student Misconceptions and Concerns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1. As the authors note in Module 8.1, biologists use the term daughter to indicate offspring and not gender. Students with little experience in this terminology can easily become confused.</a:t>
            </a:r>
          </a:p>
          <a:p>
            <a:pPr eaLnBrk="1" hangingPunct="1"/>
            <a:r>
              <a:rPr lang="en-US" smtClean="0">
                <a:latin typeface="Times New Roman" pitchFamily="84" charset="0"/>
                <a:ea typeface="ＭＳ Ｐゴシック" pitchFamily="84" charset="-128"/>
              </a:rPr>
              <a:t>2. Some basic familiarity or faint memory of mitosis and meiosis might result in a lack of enthusiasm for mitosis and meiosis in some of your students. Consider beginning such lectures with important topics related to cellular reproduction. For example, cancer cells reproduce uncontrollably, stem cells have the capacity to regenerate lost or damaged tissues, and the study of embryonic stem cells is variously restricted and regulated.</a:t>
            </a:r>
          </a:p>
          <a:p>
            <a:pPr eaLnBrk="1" hangingPunct="1"/>
            <a:r>
              <a:rPr lang="en-US" b="1" smtClean="0">
                <a:latin typeface="Times New Roman" pitchFamily="84" charset="0"/>
                <a:ea typeface="ＭＳ Ｐゴシック" pitchFamily="84" charset="-128"/>
              </a:rPr>
              <a:t>Teaching Tips</a:t>
            </a:r>
            <a:endParaRPr lang="en-US" smtClean="0">
              <a:latin typeface="Times New Roman" pitchFamily="84" charset="0"/>
              <a:ea typeface="ＭＳ Ｐゴシック" pitchFamily="84" charset="-128"/>
            </a:endParaRPr>
          </a:p>
          <a:p>
            <a:pPr eaLnBrk="1" hangingPunct="1"/>
            <a:r>
              <a:rPr lang="en-US" smtClean="0">
                <a:latin typeface="Times New Roman" pitchFamily="84" charset="0"/>
                <a:ea typeface="ＭＳ Ｐゴシック" pitchFamily="84" charset="-128"/>
              </a:rPr>
              <a:t>Sometimes the most basic questions can challenge students and get them focused on the subject at hand. Consider asking your students why we expect that dogs will produce dogs, cats will produce more cats, and chickens will only produce chickens. Why does like produce like?</a:t>
            </a:r>
          </a:p>
          <a:p>
            <a:pPr eaLnBrk="1" hangingPunct="1"/>
            <a:endParaRPr lang="en-US" smtClean="0">
              <a:latin typeface="Times New Roman" pitchFamily="84" charset="0"/>
              <a:ea typeface="ＭＳ Ｐゴシック" pitchFamily="8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r"/>
            <a:fld id="{4F3E2BDC-019C-4577-A409-B0131886C4F5}" type="slidenum">
              <a:rPr lang="en-US" sz="1200">
                <a:latin typeface="Times" pitchFamily="84" charset="0"/>
              </a:rPr>
              <a:pPr algn="r"/>
              <a:t>9</a:t>
            </a:fld>
            <a:endParaRPr lang="en-US" sz="1200">
              <a:latin typeface="Times" pitchFamily="84" charset="0"/>
            </a:endParaRPr>
          </a:p>
        </p:txBody>
      </p:sp>
      <p:sp>
        <p:nvSpPr>
          <p:cNvPr id="189443" name="Rectangle 2"/>
          <p:cNvSpPr>
            <a:spLocks noChangeArrowheads="1" noTextEdit="1"/>
          </p:cNvSpPr>
          <p:nvPr>
            <p:ph type="sldImg"/>
          </p:nvPr>
        </p:nvSpPr>
        <p:spPr>
          <a:solidFill>
            <a:srgbClr val="FFFFFF"/>
          </a:solidFill>
          <a:ln/>
        </p:spPr>
      </p:sp>
      <p:sp>
        <p:nvSpPr>
          <p:cNvPr id="189444" name="Rectangle 3"/>
          <p:cNvSpPr>
            <a:spLocks noGrp="1" noChangeArrowheads="1"/>
          </p:cNvSpPr>
          <p:nvPr>
            <p:ph type="body" idx="1"/>
          </p:nvPr>
        </p:nvSpPr>
        <p:spPr>
          <a:xfrm>
            <a:off x="914400" y="4330700"/>
            <a:ext cx="5029200" cy="4114800"/>
          </a:xfrm>
          <a:solidFill>
            <a:srgbClr val="FFFFFF"/>
          </a:solidFill>
          <a:ln>
            <a:solidFill>
              <a:srgbClr val="000000"/>
            </a:solidFill>
          </a:ln>
        </p:spPr>
        <p:txBody>
          <a:bodyPr/>
          <a:lstStyle/>
          <a:p>
            <a:pPr eaLnBrk="1" hangingPunct="1"/>
            <a:r>
              <a:rPr lang="en-US" smtClean="0">
                <a:latin typeface="Times New Roman" pitchFamily="84" charset="0"/>
                <a:ea typeface="ＭＳ Ｐゴシック" pitchFamily="84" charset="-128"/>
              </a:rPr>
              <a:t>Figure 8.1A A yeast cell producing a genetically identical daughter cell by asexual reproduction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14E8BD3-465D-496B-825A-7C6C2FC34D58}" type="datetimeFigureOut">
              <a:rPr lang="en-US" smtClean="0"/>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4E8BD3-465D-496B-825A-7C6C2FC34D58}" type="datetimeFigureOut">
              <a:rPr lang="en-US" smtClean="0"/>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4E8BD3-465D-496B-825A-7C6C2FC34D58}" type="datetimeFigureOut">
              <a:rPr lang="en-US" smtClean="0"/>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4E8BD3-465D-496B-825A-7C6C2FC34D58}" type="datetimeFigureOut">
              <a:rPr lang="en-US" smtClean="0"/>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4E8BD3-465D-496B-825A-7C6C2FC34D58}" type="datetimeFigureOut">
              <a:rPr lang="en-US" smtClean="0"/>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14E8BD3-465D-496B-825A-7C6C2FC34D58}" type="datetimeFigureOut">
              <a:rPr lang="en-US" smtClean="0"/>
              <a:t>1/16/2012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4E8BD3-465D-496B-825A-7C6C2FC34D58}" type="datetimeFigureOut">
              <a:rPr lang="en-US" smtClean="0"/>
              <a:t>1/16/2012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4E8BD3-465D-496B-825A-7C6C2FC34D58}" type="datetimeFigureOut">
              <a:rPr lang="en-US" smtClean="0"/>
              <a:t>1/16/2012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4E8BD3-465D-496B-825A-7C6C2FC34D58}" type="datetimeFigureOut">
              <a:rPr lang="en-US" smtClean="0"/>
              <a:t>1/16/2012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F9CFCC-A33A-41A1-A480-16DEE470FA0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4E8BD3-465D-496B-825A-7C6C2FC34D58}" type="datetimeFigureOut">
              <a:rPr lang="en-US" smtClean="0"/>
              <a:t>1/16/2012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F9CFCC-A33A-41A1-A480-16DEE470FA02}"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014E8BD3-465D-496B-825A-7C6C2FC34D58}" type="datetimeFigureOut">
              <a:rPr lang="en-US" smtClean="0"/>
              <a:t>1/16/2012</a:t>
            </a:fld>
            <a:endParaRPr lang="en-US"/>
          </a:p>
        </p:txBody>
      </p:sp>
      <p:sp>
        <p:nvSpPr>
          <p:cNvPr id="9" name="Slide Number Placeholder 8"/>
          <p:cNvSpPr>
            <a:spLocks noGrp="1"/>
          </p:cNvSpPr>
          <p:nvPr>
            <p:ph type="sldNum" sz="quarter" idx="11"/>
          </p:nvPr>
        </p:nvSpPr>
        <p:spPr/>
        <p:txBody>
          <a:bodyPr/>
          <a:lstStyle/>
          <a:p>
            <a:fld id="{9EF9CFCC-A33A-41A1-A480-16DEE470FA02}"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9EF9CFCC-A33A-41A1-A480-16DEE470FA02}"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014E8BD3-465D-496B-825A-7C6C2FC34D58}" type="datetimeFigureOut">
              <a:rPr lang="en-US" smtClean="0"/>
              <a:t>1/16/2012</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hyperlink" Target="http://www.epa.gov/acidrai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hyperlink" Target="//localhost/../../Program%20Files/TurningPoint/2003/Questions.html"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hyperlink" Target="//localhost/../../Program%20Files/TurningPoint/2003/Questions.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hyperlink" Target="//localhost/../../Program%20Files/TurningPoint/2003/Questions.html"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hyperlink" Target="//localhost/../../Program%20Files/TurningPoint/2003/Questions.html"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hyperlink" Target="//localhost/../../Program%20Files/TurningPoint/2003/Questions.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hyperlink" Target="//localhost/../../Program%20Files/TurningPoint/2003/Questions.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hyperlink" Target="//localhost/../../Program%20Files/TurningPoint/2003/Questions.html"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hyperlink" Target="//localhost/../../Program%20Files/TurningPoint/2003/Questions.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hyperlink" Target="//localhost/../../Program%20Files/TurningPoint/2003/Questions.html"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hyperlink" Target="//localhost/../../Program%20Files/TurningPoint/2003/Questions.html"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hyperlink" Target="//localhost/../../Program%20Files/TurningPoint/2003/Questions.html"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hyperlink" Target="08_06AnimalMitosis_SV.mpg" TargetMode="Externa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hyperlink" Target="08_06SeaUrchinTimeLapse_SV.mpg" TargetMode="External"/><Relationship Id="rId4" Type="http://schemas.openxmlformats.org/officeDocument/2006/relationships/hyperlink" Target="//localhost/../../Program%20Files/TurningPoint/2003/Questions.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hyperlink" Target="//localhost/../../Program%20Files/TurningPoint/2003/Questions.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hyperlink" Target="//localhost/../../Program%20Files/TurningPoint/2003/Questions.htm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hyperlink" Target="//localhost/../../Program%20Files/TurningPoint/2003/Questions.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hyperlink" Target="//localhost/../../Program%20Files/TurningPoint/2003/Questions.html"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hyperlink" Target="//localhost/../../Program%20Files/TurningPoint/2003/Questions.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hyperlink" Target="//localhost/../../Program%20Files/TurningPoint/2003/Questions.html"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hyperlink" Target="//localhost/../../Program%20Files/TurningPoint/2003/Questions.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hyperlink" Target="//localhost/../../Program%20Files/TurningPoint/2003/Questions.html"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hyperlink" Target="//localhost/../../Program%20Files/TurningPoint/2003/Questions.html"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ontrol" Target="../activeX/activeX1.xml"/><Relationship Id="rId7" Type="http://schemas.openxmlformats.org/officeDocument/2006/relationships/image" Target="../media/image31.png"/><Relationship Id="rId2" Type="http://schemas.openxmlformats.org/officeDocument/2006/relationships/tags" Target="../tags/tag26.xml"/><Relationship Id="rId1" Type="http://schemas.openxmlformats.org/officeDocument/2006/relationships/vmlDrawing" Target="../drawings/vmlDrawing1.vml"/><Relationship Id="rId6" Type="http://schemas.openxmlformats.org/officeDocument/2006/relationships/hyperlink" Target="//localhost/../../Program%20Files/TurningPoint/2003/Questions.html" TargetMode="External"/><Relationship Id="rId5" Type="http://schemas.openxmlformats.org/officeDocument/2006/relationships/notesSlide" Target="../notesSlides/notesSlide55.xml"/><Relationship Id="rId4"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hyperlink" Target="//localhost/../../Program%20Files/TurningPoint/2003/Questions.html"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hyperlink" Target="//localhost/../../Program%20Files/TurningPoint/2003/Questions.html"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hyperlink" Target="//localhost/../../Program%20Files/TurningPoint/2003/Questions.html" TargetMode="Externa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hyperlink" Target="//localhost/../../Program%20Files/TurningPoint/2003/Questions.html"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hyperlink" Target="//localhost/../../Program%20Files/TurningPoint/2003/Questions.html"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hyperlink" Target="//localhost/../../Program%20Files/TurningPoint/2003/Questions.html"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hyperlink" Target="//localhost/../../Program%20Files/TurningPoint/2003/Questions.html"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hyperlink" Target="//localhost/../../Program%20Files/TurningPoint/2003/Questions.html"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hyperlink" Target="//localhost/../../Program%20Files/TurningPoint/2003/Questions.html" TargetMode="Externa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hyperlink" Target="//localhost/../../Program%20Files/TurningPoint/2003/Questions.html"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hyperlink" Target="//localhost/../../Program%20Files/TurningPoint/2003/Questions.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ctrTitle"/>
          </p:nvPr>
        </p:nvSpPr>
        <p:spPr>
          <a:xfrm>
            <a:off x="206375" y="68263"/>
            <a:ext cx="8709025" cy="990600"/>
          </a:xfrm>
        </p:spPr>
        <p:txBody>
          <a:bodyPr/>
          <a:lstStyle/>
          <a:p>
            <a:pPr eaLnBrk="1" hangingPunct="1">
              <a:defRPr/>
            </a:pPr>
            <a:r>
              <a:rPr lang="en-US" sz="4400" smtClean="0">
                <a:solidFill>
                  <a:schemeClr val="tx1"/>
                </a:solidFill>
                <a:effectLst>
                  <a:outerShdw blurRad="38100" dist="38100" dir="2700000" algn="tl">
                    <a:srgbClr val="C0C0C0"/>
                  </a:outerShdw>
                </a:effectLst>
              </a:rPr>
              <a:t>Chapter 8</a:t>
            </a:r>
            <a:endParaRPr lang="en-US" smtClean="0"/>
          </a:p>
        </p:txBody>
      </p:sp>
      <p:sp>
        <p:nvSpPr>
          <p:cNvPr id="8195" name="Rectangle 3"/>
          <p:cNvSpPr>
            <a:spLocks noGrp="1" noChangeArrowheads="1"/>
          </p:cNvSpPr>
          <p:nvPr>
            <p:ph type="subTitle" idx="1"/>
          </p:nvPr>
        </p:nvSpPr>
        <p:spPr>
          <a:xfrm>
            <a:off x="3387725" y="107950"/>
            <a:ext cx="5570538" cy="989013"/>
          </a:xfrm>
        </p:spPr>
        <p:txBody>
          <a:bodyPr/>
          <a:lstStyle/>
          <a:p>
            <a:pPr eaLnBrk="1" hangingPunct="1">
              <a:buClr>
                <a:schemeClr val="tx2"/>
              </a:buClr>
              <a:buFont typeface="Wingdings" pitchFamily="84" charset="2"/>
              <a:buNone/>
            </a:pPr>
            <a:r>
              <a:rPr lang="en-US" sz="2800" b="1" smtClean="0">
                <a:solidFill>
                  <a:schemeClr val="bg1"/>
                </a:solidFill>
                <a:latin typeface="Times New Roman" pitchFamily="84" charset="0"/>
              </a:rPr>
              <a:t>The Cellular Basis of Reproduction and Inheritance</a:t>
            </a:r>
          </a:p>
        </p:txBody>
      </p:sp>
      <p:sp>
        <p:nvSpPr>
          <p:cNvPr id="8196"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Tree>
    <p:custDataLst>
      <p:tags r:id="rId1"/>
    </p:custDataLst>
    <p:extLst>
      <p:ext uri="{BB962C8B-B14F-4D97-AF65-F5344CB8AC3E}">
        <p14:creationId xmlns:p14="http://schemas.microsoft.com/office/powerpoint/2010/main" val="1836143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8.1B</a:t>
            </a:r>
          </a:p>
        </p:txBody>
      </p:sp>
      <p:pic>
        <p:nvPicPr>
          <p:cNvPr id="19459" name="Picture 3" descr="08_01bSeaStar-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8" y="1266825"/>
            <a:ext cx="5761037"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277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8.1E</a:t>
            </a:r>
          </a:p>
        </p:txBody>
      </p:sp>
      <p:pic>
        <p:nvPicPr>
          <p:cNvPr id="22531" name="Picture 3" descr="08_01eHumanEmbry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513" y="1322388"/>
            <a:ext cx="4243387"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8858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8.1F</a:t>
            </a:r>
          </a:p>
        </p:txBody>
      </p:sp>
      <p:pic>
        <p:nvPicPr>
          <p:cNvPr id="23555" name="Picture 3" descr="08_01fKidneyCel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375" y="1096963"/>
            <a:ext cx="4157663"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2511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4294967295"/>
          </p:nvPr>
        </p:nvSpPr>
        <p:spPr>
          <a:xfrm>
            <a:off x="0" y="1309688"/>
            <a:ext cx="8534400" cy="5335587"/>
          </a:xfrm>
        </p:spPr>
        <p:txBody>
          <a:bodyPr/>
          <a:lstStyle/>
          <a:p>
            <a:pPr marL="407988" lvl="1" indent="-293688" eaLnBrk="1" hangingPunct="1">
              <a:buFont typeface="Wingdings" pitchFamily="84" charset="2"/>
              <a:buChar char="§"/>
            </a:pPr>
            <a:r>
              <a:rPr lang="en-US" sz="2800" b="1" smtClean="0"/>
              <a:t>Prokaryotes </a:t>
            </a:r>
            <a:r>
              <a:rPr lang="en-US" sz="2800" smtClean="0"/>
              <a:t>(bacteria and archaea) reproduce by </a:t>
            </a:r>
            <a:r>
              <a:rPr lang="en-US" sz="2800" b="1" smtClean="0"/>
              <a:t>binary fission</a:t>
            </a:r>
            <a:r>
              <a:rPr lang="en-US" sz="2800" smtClean="0"/>
              <a:t> (“dividing in half”). </a:t>
            </a:r>
          </a:p>
          <a:p>
            <a:pPr marL="407988" lvl="1" indent="-293688" eaLnBrk="1" hangingPunct="1">
              <a:buFont typeface="Wingdings" pitchFamily="84" charset="2"/>
              <a:buChar char="§"/>
            </a:pPr>
            <a:r>
              <a:rPr lang="en-US" sz="2800" smtClean="0"/>
              <a:t>The chromosome of a prokaryote is</a:t>
            </a:r>
          </a:p>
          <a:p>
            <a:pPr marL="927100" lvl="2" indent="-368300" eaLnBrk="1" hangingPunct="1"/>
            <a:r>
              <a:rPr lang="en-US" sz="2400" smtClean="0"/>
              <a:t>a singular circular DNA molecule associated with proteins and</a:t>
            </a:r>
          </a:p>
          <a:p>
            <a:pPr marL="927100" lvl="2" indent="-368300" eaLnBrk="1" hangingPunct="1"/>
            <a:r>
              <a:rPr lang="en-US" sz="2400" smtClean="0"/>
              <a:t>much smaller than those of eukaryotes.</a:t>
            </a:r>
          </a:p>
        </p:txBody>
      </p:sp>
      <p:sp>
        <p:nvSpPr>
          <p:cNvPr id="24580" name="Rectangle 12"/>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8.2 Prokaryotes reproduce by binary fission</a:t>
            </a:r>
          </a:p>
        </p:txBody>
      </p:sp>
      <p:sp>
        <p:nvSpPr>
          <p:cNvPr id="2457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24581" name="Line 14"/>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58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58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0148449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41275" y="1309688"/>
            <a:ext cx="9102725" cy="5335587"/>
          </a:xfrm>
        </p:spPr>
        <p:txBody>
          <a:bodyPr/>
          <a:lstStyle/>
          <a:p>
            <a:pPr marL="407988" lvl="1" indent="-293688" eaLnBrk="1" hangingPunct="1">
              <a:buFont typeface="Wingdings" pitchFamily="84" charset="2"/>
              <a:buChar char="§"/>
            </a:pPr>
            <a:r>
              <a:rPr lang="en-US" sz="2800" smtClean="0"/>
              <a:t>Binary fission of a prokaryote occurs in three stages:</a:t>
            </a:r>
          </a:p>
          <a:p>
            <a:pPr marL="927100" lvl="2" indent="-368300" eaLnBrk="1" hangingPunct="1">
              <a:buFont typeface="Times New Roman" pitchFamily="84" charset="0"/>
              <a:buAutoNum type="arabicPeriod"/>
            </a:pPr>
            <a:r>
              <a:rPr lang="en-US" sz="2400" smtClean="0"/>
              <a:t>duplication of the chromosome and separation of the copies,</a:t>
            </a:r>
          </a:p>
          <a:p>
            <a:pPr marL="927100" lvl="2" indent="-368300" eaLnBrk="1" hangingPunct="1">
              <a:buFont typeface="Times New Roman" pitchFamily="84" charset="0"/>
              <a:buAutoNum type="arabicPeriod"/>
            </a:pPr>
            <a:r>
              <a:rPr lang="en-US" sz="2400" smtClean="0"/>
              <a:t>continued elongation of the cell and movement of the copies, and</a:t>
            </a:r>
          </a:p>
          <a:p>
            <a:pPr marL="927100" lvl="2" indent="-368300" eaLnBrk="1" hangingPunct="1">
              <a:buFont typeface="Times New Roman" pitchFamily="84" charset="0"/>
              <a:buAutoNum type="arabicPeriod"/>
            </a:pPr>
            <a:r>
              <a:rPr lang="en-US" sz="2400" smtClean="0"/>
              <a:t>division into two daughter cells.</a:t>
            </a:r>
          </a:p>
          <a:p>
            <a:pPr marL="927100" lvl="2" indent="-368300" eaLnBrk="1" hangingPunct="1"/>
            <a:endParaRPr lang="en-US" sz="2400" smtClean="0"/>
          </a:p>
        </p:txBody>
      </p:sp>
      <p:sp>
        <p:nvSpPr>
          <p:cNvPr id="25604" name="Rectangle 12"/>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8.2 Prokaryotes reproduce by binary fission</a:t>
            </a:r>
          </a:p>
        </p:txBody>
      </p:sp>
      <p:sp>
        <p:nvSpPr>
          <p:cNvPr id="2560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25605" name="Line 14"/>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0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0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8162615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08_02aBinaryFission_1-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136525"/>
            <a:ext cx="55610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8.2A_s1</a:t>
            </a:r>
          </a:p>
        </p:txBody>
      </p:sp>
      <p:sp>
        <p:nvSpPr>
          <p:cNvPr id="26628" name="Text Box 3"/>
          <p:cNvSpPr txBox="1">
            <a:spLocks noChangeArrowheads="1"/>
          </p:cNvSpPr>
          <p:nvPr/>
        </p:nvSpPr>
        <p:spPr bwMode="auto">
          <a:xfrm>
            <a:off x="2044700" y="274638"/>
            <a:ext cx="1068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Plasma</a:t>
            </a:r>
          </a:p>
          <a:p>
            <a:r>
              <a:rPr lang="en-US" sz="1500" b="1"/>
              <a:t>membrane</a:t>
            </a:r>
          </a:p>
        </p:txBody>
      </p:sp>
      <p:sp>
        <p:nvSpPr>
          <p:cNvPr id="26629" name="Text Box 3"/>
          <p:cNvSpPr txBox="1">
            <a:spLocks noChangeArrowheads="1"/>
          </p:cNvSpPr>
          <p:nvPr/>
        </p:nvSpPr>
        <p:spPr bwMode="auto">
          <a:xfrm>
            <a:off x="2241550" y="814388"/>
            <a:ext cx="8778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Cell wall</a:t>
            </a:r>
          </a:p>
        </p:txBody>
      </p:sp>
      <p:sp>
        <p:nvSpPr>
          <p:cNvPr id="26630" name="Text Box 3"/>
          <p:cNvSpPr txBox="1">
            <a:spLocks noChangeArrowheads="1"/>
          </p:cNvSpPr>
          <p:nvPr/>
        </p:nvSpPr>
        <p:spPr bwMode="auto">
          <a:xfrm>
            <a:off x="4362450" y="1392238"/>
            <a:ext cx="300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Duplication of the chromosome</a:t>
            </a:r>
          </a:p>
          <a:p>
            <a:r>
              <a:rPr lang="en-US" sz="1500" b="1"/>
              <a:t>and separation of the copies</a:t>
            </a:r>
          </a:p>
        </p:txBody>
      </p:sp>
      <p:sp>
        <p:nvSpPr>
          <p:cNvPr id="26631" name="Text Box 3"/>
          <p:cNvSpPr txBox="1">
            <a:spLocks noChangeArrowheads="1"/>
          </p:cNvSpPr>
          <p:nvPr/>
        </p:nvSpPr>
        <p:spPr bwMode="auto">
          <a:xfrm>
            <a:off x="5645150" y="509588"/>
            <a:ext cx="135413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Prokaryotic</a:t>
            </a:r>
          </a:p>
          <a:p>
            <a:r>
              <a:rPr lang="en-US" sz="1500" b="1"/>
              <a:t>chromosome</a:t>
            </a:r>
          </a:p>
        </p:txBody>
      </p:sp>
      <p:sp>
        <p:nvSpPr>
          <p:cNvPr id="26632" name="Line 8"/>
          <p:cNvSpPr>
            <a:spLocks noChangeShapeType="1"/>
          </p:cNvSpPr>
          <p:nvPr/>
        </p:nvSpPr>
        <p:spPr bwMode="auto">
          <a:xfrm>
            <a:off x="3073400" y="647700"/>
            <a:ext cx="171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3" name="Line 9"/>
          <p:cNvSpPr>
            <a:spLocks noChangeShapeType="1"/>
          </p:cNvSpPr>
          <p:nvPr/>
        </p:nvSpPr>
        <p:spPr bwMode="auto">
          <a:xfrm>
            <a:off x="3060700" y="939800"/>
            <a:ext cx="101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4" name="Line 10"/>
          <p:cNvSpPr>
            <a:spLocks noChangeShapeType="1"/>
          </p:cNvSpPr>
          <p:nvPr/>
        </p:nvSpPr>
        <p:spPr bwMode="auto">
          <a:xfrm>
            <a:off x="4927600" y="628650"/>
            <a:ext cx="6540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5" name="Oval 11"/>
          <p:cNvSpPr>
            <a:spLocks noChangeArrowheads="1"/>
          </p:cNvSpPr>
          <p:nvPr/>
        </p:nvSpPr>
        <p:spPr bwMode="auto">
          <a:xfrm>
            <a:off x="3797300" y="152400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6" name="Text Box 3"/>
          <p:cNvSpPr txBox="1">
            <a:spLocks noChangeArrowheads="1"/>
          </p:cNvSpPr>
          <p:nvPr/>
        </p:nvSpPr>
        <p:spPr bwMode="auto">
          <a:xfrm>
            <a:off x="3854450" y="152558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1</a:t>
            </a:r>
          </a:p>
        </p:txBody>
      </p:sp>
    </p:spTree>
    <p:extLst>
      <p:ext uri="{BB962C8B-B14F-4D97-AF65-F5344CB8AC3E}">
        <p14:creationId xmlns:p14="http://schemas.microsoft.com/office/powerpoint/2010/main" val="15010663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08_02aBinaryFission_2-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136525"/>
            <a:ext cx="55610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8.2A_s2</a:t>
            </a:r>
          </a:p>
        </p:txBody>
      </p:sp>
      <p:sp>
        <p:nvSpPr>
          <p:cNvPr id="27652" name="Text Box 3"/>
          <p:cNvSpPr txBox="1">
            <a:spLocks noChangeArrowheads="1"/>
          </p:cNvSpPr>
          <p:nvPr/>
        </p:nvSpPr>
        <p:spPr bwMode="auto">
          <a:xfrm>
            <a:off x="2044700" y="274638"/>
            <a:ext cx="1068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Plasma</a:t>
            </a:r>
          </a:p>
          <a:p>
            <a:r>
              <a:rPr lang="en-US" sz="1500" b="1"/>
              <a:t>membrane</a:t>
            </a:r>
          </a:p>
        </p:txBody>
      </p:sp>
      <p:sp>
        <p:nvSpPr>
          <p:cNvPr id="27653" name="Text Box 3"/>
          <p:cNvSpPr txBox="1">
            <a:spLocks noChangeArrowheads="1"/>
          </p:cNvSpPr>
          <p:nvPr/>
        </p:nvSpPr>
        <p:spPr bwMode="auto">
          <a:xfrm>
            <a:off x="2241550" y="814388"/>
            <a:ext cx="8778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Cell wall</a:t>
            </a:r>
          </a:p>
        </p:txBody>
      </p:sp>
      <p:sp>
        <p:nvSpPr>
          <p:cNvPr id="27654" name="Text Box 3"/>
          <p:cNvSpPr txBox="1">
            <a:spLocks noChangeArrowheads="1"/>
          </p:cNvSpPr>
          <p:nvPr/>
        </p:nvSpPr>
        <p:spPr bwMode="auto">
          <a:xfrm>
            <a:off x="4362450" y="1392238"/>
            <a:ext cx="300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Duplication of the chromosome</a:t>
            </a:r>
          </a:p>
          <a:p>
            <a:r>
              <a:rPr lang="en-US" sz="1500" b="1"/>
              <a:t>and separation of the copies</a:t>
            </a:r>
          </a:p>
        </p:txBody>
      </p:sp>
      <p:sp>
        <p:nvSpPr>
          <p:cNvPr id="27655" name="Text Box 3"/>
          <p:cNvSpPr txBox="1">
            <a:spLocks noChangeArrowheads="1"/>
          </p:cNvSpPr>
          <p:nvPr/>
        </p:nvSpPr>
        <p:spPr bwMode="auto">
          <a:xfrm>
            <a:off x="4362450" y="3119438"/>
            <a:ext cx="3005138"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Continued elongation of the</a:t>
            </a:r>
          </a:p>
          <a:p>
            <a:r>
              <a:rPr lang="en-US" sz="1500" b="1"/>
              <a:t>cell and movement of the copies</a:t>
            </a:r>
          </a:p>
        </p:txBody>
      </p:sp>
      <p:sp>
        <p:nvSpPr>
          <p:cNvPr id="27656" name="Text Box 3"/>
          <p:cNvSpPr txBox="1">
            <a:spLocks noChangeArrowheads="1"/>
          </p:cNvSpPr>
          <p:nvPr/>
        </p:nvSpPr>
        <p:spPr bwMode="auto">
          <a:xfrm>
            <a:off x="5645150" y="509588"/>
            <a:ext cx="135413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Prokaryotic</a:t>
            </a:r>
          </a:p>
          <a:p>
            <a:r>
              <a:rPr lang="en-US" sz="1500" b="1"/>
              <a:t>chromosome</a:t>
            </a:r>
          </a:p>
        </p:txBody>
      </p:sp>
      <p:sp>
        <p:nvSpPr>
          <p:cNvPr id="27657" name="Line 9"/>
          <p:cNvSpPr>
            <a:spLocks noChangeShapeType="1"/>
          </p:cNvSpPr>
          <p:nvPr/>
        </p:nvSpPr>
        <p:spPr bwMode="auto">
          <a:xfrm>
            <a:off x="3073400" y="647700"/>
            <a:ext cx="171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58" name="Line 10"/>
          <p:cNvSpPr>
            <a:spLocks noChangeShapeType="1"/>
          </p:cNvSpPr>
          <p:nvPr/>
        </p:nvSpPr>
        <p:spPr bwMode="auto">
          <a:xfrm>
            <a:off x="3060700" y="939800"/>
            <a:ext cx="101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59" name="Line 11"/>
          <p:cNvSpPr>
            <a:spLocks noChangeShapeType="1"/>
          </p:cNvSpPr>
          <p:nvPr/>
        </p:nvSpPr>
        <p:spPr bwMode="auto">
          <a:xfrm>
            <a:off x="4927600" y="628650"/>
            <a:ext cx="6540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60" name="Oval 12"/>
          <p:cNvSpPr>
            <a:spLocks noChangeArrowheads="1"/>
          </p:cNvSpPr>
          <p:nvPr/>
        </p:nvSpPr>
        <p:spPr bwMode="auto">
          <a:xfrm>
            <a:off x="3797300" y="152400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61" name="Text Box 3"/>
          <p:cNvSpPr txBox="1">
            <a:spLocks noChangeArrowheads="1"/>
          </p:cNvSpPr>
          <p:nvPr/>
        </p:nvSpPr>
        <p:spPr bwMode="auto">
          <a:xfrm>
            <a:off x="3854450" y="152558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1</a:t>
            </a:r>
          </a:p>
        </p:txBody>
      </p:sp>
      <p:sp>
        <p:nvSpPr>
          <p:cNvPr id="27662" name="Oval 14"/>
          <p:cNvSpPr>
            <a:spLocks noChangeArrowheads="1"/>
          </p:cNvSpPr>
          <p:nvPr/>
        </p:nvSpPr>
        <p:spPr bwMode="auto">
          <a:xfrm>
            <a:off x="3784600" y="323215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63" name="Text Box 3"/>
          <p:cNvSpPr txBox="1">
            <a:spLocks noChangeArrowheads="1"/>
          </p:cNvSpPr>
          <p:nvPr/>
        </p:nvSpPr>
        <p:spPr bwMode="auto">
          <a:xfrm>
            <a:off x="3848100" y="323373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2</a:t>
            </a:r>
          </a:p>
        </p:txBody>
      </p:sp>
    </p:spTree>
    <p:extLst>
      <p:ext uri="{BB962C8B-B14F-4D97-AF65-F5344CB8AC3E}">
        <p14:creationId xmlns:p14="http://schemas.microsoft.com/office/powerpoint/2010/main" val="19606430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08_02aBinaryFission_3-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136525"/>
            <a:ext cx="55610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8.2A_s3</a:t>
            </a:r>
          </a:p>
        </p:txBody>
      </p:sp>
      <p:sp>
        <p:nvSpPr>
          <p:cNvPr id="28676" name="Text Box 3"/>
          <p:cNvSpPr txBox="1">
            <a:spLocks noChangeArrowheads="1"/>
          </p:cNvSpPr>
          <p:nvPr/>
        </p:nvSpPr>
        <p:spPr bwMode="auto">
          <a:xfrm>
            <a:off x="2044700" y="274638"/>
            <a:ext cx="1068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Plasma</a:t>
            </a:r>
          </a:p>
          <a:p>
            <a:r>
              <a:rPr lang="en-US" sz="1500" b="1"/>
              <a:t>membrane</a:t>
            </a:r>
          </a:p>
        </p:txBody>
      </p:sp>
      <p:sp>
        <p:nvSpPr>
          <p:cNvPr id="28677" name="Text Box 3"/>
          <p:cNvSpPr txBox="1">
            <a:spLocks noChangeArrowheads="1"/>
          </p:cNvSpPr>
          <p:nvPr/>
        </p:nvSpPr>
        <p:spPr bwMode="auto">
          <a:xfrm>
            <a:off x="2241550" y="814388"/>
            <a:ext cx="87788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Cell wall</a:t>
            </a:r>
          </a:p>
        </p:txBody>
      </p:sp>
      <p:sp>
        <p:nvSpPr>
          <p:cNvPr id="28678" name="Text Box 3"/>
          <p:cNvSpPr txBox="1">
            <a:spLocks noChangeArrowheads="1"/>
          </p:cNvSpPr>
          <p:nvPr/>
        </p:nvSpPr>
        <p:spPr bwMode="auto">
          <a:xfrm>
            <a:off x="4362450" y="1392238"/>
            <a:ext cx="300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Duplication of the chromosome</a:t>
            </a:r>
          </a:p>
          <a:p>
            <a:r>
              <a:rPr lang="en-US" sz="1500" b="1"/>
              <a:t>and separation of the copies</a:t>
            </a:r>
          </a:p>
        </p:txBody>
      </p:sp>
      <p:sp>
        <p:nvSpPr>
          <p:cNvPr id="28679" name="Text Box 3"/>
          <p:cNvSpPr txBox="1">
            <a:spLocks noChangeArrowheads="1"/>
          </p:cNvSpPr>
          <p:nvPr/>
        </p:nvSpPr>
        <p:spPr bwMode="auto">
          <a:xfrm>
            <a:off x="4362450" y="3119438"/>
            <a:ext cx="3005138"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Continued elongation of the</a:t>
            </a:r>
          </a:p>
          <a:p>
            <a:r>
              <a:rPr lang="en-US" sz="1500" b="1"/>
              <a:t>cell and movement of the copies</a:t>
            </a:r>
          </a:p>
        </p:txBody>
      </p:sp>
      <p:sp>
        <p:nvSpPr>
          <p:cNvPr id="28680" name="Text Box 3"/>
          <p:cNvSpPr txBox="1">
            <a:spLocks noChangeArrowheads="1"/>
          </p:cNvSpPr>
          <p:nvPr/>
        </p:nvSpPr>
        <p:spPr bwMode="auto">
          <a:xfrm>
            <a:off x="5645150" y="509588"/>
            <a:ext cx="135413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Prokaryotic</a:t>
            </a:r>
          </a:p>
          <a:p>
            <a:r>
              <a:rPr lang="en-US" sz="1500" b="1"/>
              <a:t>chromosome</a:t>
            </a:r>
          </a:p>
        </p:txBody>
      </p:sp>
      <p:sp>
        <p:nvSpPr>
          <p:cNvPr id="28681" name="Line 9"/>
          <p:cNvSpPr>
            <a:spLocks noChangeShapeType="1"/>
          </p:cNvSpPr>
          <p:nvPr/>
        </p:nvSpPr>
        <p:spPr bwMode="auto">
          <a:xfrm>
            <a:off x="3073400" y="647700"/>
            <a:ext cx="1714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2" name="Line 10"/>
          <p:cNvSpPr>
            <a:spLocks noChangeShapeType="1"/>
          </p:cNvSpPr>
          <p:nvPr/>
        </p:nvSpPr>
        <p:spPr bwMode="auto">
          <a:xfrm>
            <a:off x="3060700" y="939800"/>
            <a:ext cx="1016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3" name="Line 11"/>
          <p:cNvSpPr>
            <a:spLocks noChangeShapeType="1"/>
          </p:cNvSpPr>
          <p:nvPr/>
        </p:nvSpPr>
        <p:spPr bwMode="auto">
          <a:xfrm>
            <a:off x="4927600" y="628650"/>
            <a:ext cx="6540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4" name="Oval 12"/>
          <p:cNvSpPr>
            <a:spLocks noChangeArrowheads="1"/>
          </p:cNvSpPr>
          <p:nvPr/>
        </p:nvSpPr>
        <p:spPr bwMode="auto">
          <a:xfrm>
            <a:off x="3797300" y="152400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5" name="Text Box 3"/>
          <p:cNvSpPr txBox="1">
            <a:spLocks noChangeArrowheads="1"/>
          </p:cNvSpPr>
          <p:nvPr/>
        </p:nvSpPr>
        <p:spPr bwMode="auto">
          <a:xfrm>
            <a:off x="3854450" y="152558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1</a:t>
            </a:r>
          </a:p>
        </p:txBody>
      </p:sp>
      <p:sp>
        <p:nvSpPr>
          <p:cNvPr id="28686" name="Oval 14"/>
          <p:cNvSpPr>
            <a:spLocks noChangeArrowheads="1"/>
          </p:cNvSpPr>
          <p:nvPr/>
        </p:nvSpPr>
        <p:spPr bwMode="auto">
          <a:xfrm>
            <a:off x="3784600" y="323215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7" name="Text Box 3"/>
          <p:cNvSpPr txBox="1">
            <a:spLocks noChangeArrowheads="1"/>
          </p:cNvSpPr>
          <p:nvPr/>
        </p:nvSpPr>
        <p:spPr bwMode="auto">
          <a:xfrm>
            <a:off x="3848100" y="323373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2</a:t>
            </a:r>
          </a:p>
        </p:txBody>
      </p:sp>
      <p:sp>
        <p:nvSpPr>
          <p:cNvPr id="28688" name="Oval 16"/>
          <p:cNvSpPr>
            <a:spLocks noChangeArrowheads="1"/>
          </p:cNvSpPr>
          <p:nvPr/>
        </p:nvSpPr>
        <p:spPr bwMode="auto">
          <a:xfrm>
            <a:off x="3263900" y="4991100"/>
            <a:ext cx="215900" cy="215900"/>
          </a:xfrm>
          <a:prstGeom prst="ellipse">
            <a:avLst/>
          </a:prstGeom>
          <a:solidFill>
            <a:srgbClr val="ED1B24"/>
          </a:solidFill>
          <a:ln>
            <a:noFill/>
          </a:ln>
          <a:effectLst/>
          <a:extLst>
            <a:ext uri="{91240B29-F687-4F45-9708-019B960494DF}">
              <a14:hiddenLine xmlns:a14="http://schemas.microsoft.com/office/drawing/2010/main" w="12700">
                <a:solidFill>
                  <a:srgbClr val="ED1B2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89" name="Text Box 3"/>
          <p:cNvSpPr txBox="1">
            <a:spLocks noChangeArrowheads="1"/>
          </p:cNvSpPr>
          <p:nvPr/>
        </p:nvSpPr>
        <p:spPr bwMode="auto">
          <a:xfrm>
            <a:off x="3327400" y="4992688"/>
            <a:ext cx="12223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300" b="1">
                <a:solidFill>
                  <a:schemeClr val="bg1"/>
                </a:solidFill>
              </a:rPr>
              <a:t>3</a:t>
            </a:r>
          </a:p>
        </p:txBody>
      </p:sp>
      <p:sp>
        <p:nvSpPr>
          <p:cNvPr id="28690" name="Text Box 3"/>
          <p:cNvSpPr txBox="1">
            <a:spLocks noChangeArrowheads="1"/>
          </p:cNvSpPr>
          <p:nvPr/>
        </p:nvSpPr>
        <p:spPr bwMode="auto">
          <a:xfrm>
            <a:off x="3460750" y="4859338"/>
            <a:ext cx="1804988"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500" b="1"/>
              <a:t>Division into</a:t>
            </a:r>
          </a:p>
          <a:p>
            <a:pPr algn="ctr"/>
            <a:r>
              <a:rPr lang="en-US" sz="1500" b="1"/>
              <a:t>two daughter cells</a:t>
            </a:r>
          </a:p>
        </p:txBody>
      </p:sp>
    </p:spTree>
    <p:extLst>
      <p:ext uri="{BB962C8B-B14F-4D97-AF65-F5344CB8AC3E}">
        <p14:creationId xmlns:p14="http://schemas.microsoft.com/office/powerpoint/2010/main" val="2867765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08_02bDividingBacterium-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7663" y="2173288"/>
            <a:ext cx="5908675"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8.2B</a:t>
            </a:r>
          </a:p>
        </p:txBody>
      </p:sp>
      <p:sp>
        <p:nvSpPr>
          <p:cNvPr id="29700" name="Text Box 3"/>
          <p:cNvSpPr txBox="1">
            <a:spLocks noChangeArrowheads="1"/>
          </p:cNvSpPr>
          <p:nvPr/>
        </p:nvSpPr>
        <p:spPr bwMode="auto">
          <a:xfrm>
            <a:off x="3063875" y="2170113"/>
            <a:ext cx="29606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Prokaryotic chromosomes</a:t>
            </a:r>
          </a:p>
        </p:txBody>
      </p:sp>
      <p:grpSp>
        <p:nvGrpSpPr>
          <p:cNvPr id="29701" name="Group 5"/>
          <p:cNvGrpSpPr>
            <a:grpSpLocks/>
          </p:cNvGrpSpPr>
          <p:nvPr/>
        </p:nvGrpSpPr>
        <p:grpSpPr bwMode="auto">
          <a:xfrm>
            <a:off x="3370263" y="2471738"/>
            <a:ext cx="2192337" cy="990600"/>
            <a:chOff x="2123" y="1557"/>
            <a:chExt cx="1381" cy="624"/>
          </a:xfrm>
        </p:grpSpPr>
        <p:sp>
          <p:nvSpPr>
            <p:cNvPr id="29702" name="Line 6"/>
            <p:cNvSpPr>
              <a:spLocks noChangeShapeType="1"/>
            </p:cNvSpPr>
            <p:nvPr/>
          </p:nvSpPr>
          <p:spPr bwMode="auto">
            <a:xfrm flipV="1">
              <a:off x="2123" y="1557"/>
              <a:ext cx="722" cy="56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3" name="Line 7"/>
            <p:cNvSpPr>
              <a:spLocks noChangeShapeType="1"/>
            </p:cNvSpPr>
            <p:nvPr/>
          </p:nvSpPr>
          <p:spPr bwMode="auto">
            <a:xfrm>
              <a:off x="2843" y="1557"/>
              <a:ext cx="661" cy="6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875562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4294967295"/>
          </p:nvPr>
        </p:nvSpPr>
        <p:spPr>
          <a:xfrm>
            <a:off x="0" y="1252538"/>
            <a:ext cx="8534400" cy="2559050"/>
          </a:xfrm>
        </p:spPr>
        <p:txBody>
          <a:bodyPr/>
          <a:lstStyle/>
          <a:p>
            <a:pPr marL="0" indent="0" algn="ctr" eaLnBrk="1" hangingPunct="1">
              <a:buFont typeface="Wingdings" pitchFamily="84" charset="2"/>
              <a:buNone/>
            </a:pPr>
            <a:r>
              <a:rPr lang="en-US" sz="4400" smtClean="0"/>
              <a:t>THE EUKARYOTIC CELL CYCLE AND MITOSIS</a:t>
            </a:r>
          </a:p>
        </p:txBody>
      </p:sp>
      <p:sp>
        <p:nvSpPr>
          <p:cNvPr id="30723" name="Line 4"/>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2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extLst>
      <p:ext uri="{BB962C8B-B14F-4D97-AF65-F5344CB8AC3E}">
        <p14:creationId xmlns:p14="http://schemas.microsoft.com/office/powerpoint/2010/main" val="3159001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4294967295"/>
          </p:nvPr>
        </p:nvSpPr>
        <p:spPr>
          <a:xfrm>
            <a:off x="0" y="1308100"/>
            <a:ext cx="8759825" cy="4217988"/>
          </a:xfrm>
        </p:spPr>
        <p:txBody>
          <a:bodyPr/>
          <a:lstStyle/>
          <a:p>
            <a:pPr marL="407988" lvl="1" indent="-293688" eaLnBrk="1" hangingPunct="1">
              <a:buFont typeface="Wingdings" pitchFamily="84" charset="2"/>
              <a:buChar char=""/>
            </a:pPr>
            <a:r>
              <a:rPr lang="en-US" sz="2800" smtClean="0"/>
              <a:t>Cancer cells</a:t>
            </a:r>
          </a:p>
          <a:p>
            <a:pPr marL="927100" lvl="2" indent="-368300" eaLnBrk="1" hangingPunct="1"/>
            <a:r>
              <a:rPr lang="en-US" sz="2400" smtClean="0"/>
              <a:t>start out as normal body cells,</a:t>
            </a:r>
          </a:p>
          <a:p>
            <a:pPr marL="927100" lvl="2" indent="-368300" eaLnBrk="1" hangingPunct="1"/>
            <a:r>
              <a:rPr lang="en-US" sz="2400" smtClean="0"/>
              <a:t>undergo genetic mutations,</a:t>
            </a:r>
          </a:p>
          <a:p>
            <a:pPr marL="927100" lvl="2" indent="-368300" eaLnBrk="1" hangingPunct="1"/>
            <a:r>
              <a:rPr lang="en-US" sz="2400" smtClean="0"/>
              <a:t>lose the ability to control the tempo of their own division, and</a:t>
            </a:r>
          </a:p>
          <a:p>
            <a:pPr marL="927100" lvl="2" indent="-368300" eaLnBrk="1" hangingPunct="1"/>
            <a:r>
              <a:rPr lang="en-US" sz="2400" smtClean="0"/>
              <a:t>run amok, causing disease.</a:t>
            </a:r>
          </a:p>
        </p:txBody>
      </p:sp>
      <p:sp>
        <p:nvSpPr>
          <p:cNvPr id="9220" name="Rectangle 10"/>
          <p:cNvSpPr>
            <a:spLocks noGrp="1" noChangeArrowheads="1"/>
          </p:cNvSpPr>
          <p:nvPr>
            <p:ph type="title" idx="4294967295"/>
          </p:nvPr>
        </p:nvSpPr>
        <p:spPr>
          <a:xfrm>
            <a:off x="0" y="107950"/>
            <a:ext cx="8534400" cy="438150"/>
          </a:xfrm>
        </p:spPr>
        <p:txBody>
          <a:bodyPr>
            <a:spAutoFit/>
          </a:bodyPr>
          <a:lstStyle/>
          <a:p>
            <a:pPr eaLnBrk="1" hangingPunct="1"/>
            <a:r>
              <a:rPr lang="en-US" sz="3200" smtClean="0"/>
              <a:t>Introduction</a:t>
            </a:r>
            <a:endParaRPr lang="en-US" sz="3200" i="1" smtClean="0"/>
          </a:p>
        </p:txBody>
      </p:sp>
      <p:sp>
        <p:nvSpPr>
          <p:cNvPr id="921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9221" name="Line 12"/>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22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22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220087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a:xfrm>
            <a:off x="0" y="1308100"/>
            <a:ext cx="8882063" cy="5184775"/>
          </a:xfrm>
        </p:spPr>
        <p:txBody>
          <a:bodyPr/>
          <a:lstStyle/>
          <a:p>
            <a:pPr marL="407988" lvl="1" indent="-293688" eaLnBrk="1" hangingPunct="1">
              <a:buFont typeface="Wingdings" pitchFamily="84" charset="2"/>
              <a:buChar char="§"/>
            </a:pPr>
            <a:r>
              <a:rPr lang="en-US" sz="2800" smtClean="0"/>
              <a:t>Eukaryotic cells</a:t>
            </a:r>
          </a:p>
          <a:p>
            <a:pPr marL="927100" lvl="2" indent="-368300" eaLnBrk="1" hangingPunct="1">
              <a:spcAft>
                <a:spcPts val="1175"/>
              </a:spcAft>
            </a:pPr>
            <a:r>
              <a:rPr lang="en-US" sz="2400" smtClean="0"/>
              <a:t>are more complex and larger than prokaryotic cells,</a:t>
            </a:r>
          </a:p>
          <a:p>
            <a:pPr marL="927100" lvl="2" indent="-368300" eaLnBrk="1" hangingPunct="1">
              <a:spcAft>
                <a:spcPts val="1175"/>
              </a:spcAft>
            </a:pPr>
            <a:r>
              <a:rPr lang="en-US" sz="2400" smtClean="0"/>
              <a:t>have more genes, and</a:t>
            </a:r>
          </a:p>
          <a:p>
            <a:pPr marL="927100" lvl="2" indent="-368300" eaLnBrk="1" hangingPunct="1">
              <a:spcAft>
                <a:spcPts val="1175"/>
              </a:spcAft>
            </a:pPr>
            <a:r>
              <a:rPr lang="en-US" sz="2400" smtClean="0"/>
              <a:t>store most of their genes on multiple chromosomes within the nucleus. </a:t>
            </a:r>
          </a:p>
          <a:p>
            <a:pPr marL="927100" lvl="2" indent="-368300" eaLnBrk="1" hangingPunct="1"/>
            <a:endParaRPr lang="en-US" sz="2400" smtClean="0"/>
          </a:p>
        </p:txBody>
      </p:sp>
      <p:sp>
        <p:nvSpPr>
          <p:cNvPr id="31748" name="Rectangle 27"/>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8.3 The large, complex chromosomes of </a:t>
            </a:r>
            <a:br>
              <a:rPr lang="en-US" sz="3200" smtClean="0"/>
            </a:br>
            <a:r>
              <a:rPr lang="en-US" sz="3200" smtClean="0"/>
              <a:t>eukaryotes duplicate with each cell division</a:t>
            </a:r>
          </a:p>
        </p:txBody>
      </p:sp>
      <p:sp>
        <p:nvSpPr>
          <p:cNvPr id="3174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31749" name="Line 29"/>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75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899128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4294967295"/>
          </p:nvPr>
        </p:nvSpPr>
        <p:spPr>
          <a:xfrm>
            <a:off x="0" y="1308100"/>
            <a:ext cx="8866188" cy="5184775"/>
          </a:xfrm>
        </p:spPr>
        <p:txBody>
          <a:bodyPr/>
          <a:lstStyle/>
          <a:p>
            <a:pPr marL="407988" lvl="1" indent="-293688" eaLnBrk="1" hangingPunct="1">
              <a:buFont typeface="Wingdings" pitchFamily="84" charset="2"/>
              <a:buChar char="§"/>
            </a:pPr>
            <a:r>
              <a:rPr lang="en-US" sz="2800" smtClean="0"/>
              <a:t>Eukaryotic chromosomes are composed of </a:t>
            </a:r>
            <a:r>
              <a:rPr lang="en-US" sz="2800" b="1" smtClean="0"/>
              <a:t>chromatin </a:t>
            </a:r>
            <a:r>
              <a:rPr lang="en-US" sz="2800" smtClean="0"/>
              <a:t>consisting of</a:t>
            </a:r>
            <a:endParaRPr lang="en-US" sz="2800" b="1" smtClean="0"/>
          </a:p>
          <a:p>
            <a:pPr marL="927100" lvl="2" indent="-368300" eaLnBrk="1" hangingPunct="1"/>
            <a:r>
              <a:rPr lang="en-US" sz="2400" smtClean="0"/>
              <a:t>one long DNA molecule and</a:t>
            </a:r>
          </a:p>
          <a:p>
            <a:pPr marL="927100" lvl="2" indent="-368300" eaLnBrk="1" hangingPunct="1"/>
            <a:r>
              <a:rPr lang="en-US" sz="2400" smtClean="0"/>
              <a:t>proteins that help maintain the chromosome structure and control the activity of its genes.</a:t>
            </a:r>
          </a:p>
          <a:p>
            <a:pPr marL="407988" lvl="1" indent="-293688" eaLnBrk="1" hangingPunct="1">
              <a:buFont typeface="Wingdings" pitchFamily="84" charset="2"/>
              <a:buChar char="§"/>
            </a:pPr>
            <a:r>
              <a:rPr lang="en-US" sz="2800" smtClean="0"/>
              <a:t>To prepare for division, the chromatin becomes</a:t>
            </a:r>
          </a:p>
          <a:p>
            <a:pPr marL="927100" lvl="2" indent="-368300" eaLnBrk="1" hangingPunct="1"/>
            <a:r>
              <a:rPr lang="en-US" sz="2400" smtClean="0"/>
              <a:t>highly compact and</a:t>
            </a:r>
          </a:p>
          <a:p>
            <a:pPr marL="927100" lvl="2" indent="-368300" eaLnBrk="1" hangingPunct="1"/>
            <a:r>
              <a:rPr lang="en-US" sz="2400" smtClean="0"/>
              <a:t>visible with a microscope.</a:t>
            </a:r>
          </a:p>
        </p:txBody>
      </p:sp>
      <p:sp>
        <p:nvSpPr>
          <p:cNvPr id="32772" name="Rectangle 27"/>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8.3 The large, complex chromosomes of </a:t>
            </a:r>
            <a:br>
              <a:rPr lang="en-US" sz="3200" smtClean="0"/>
            </a:br>
            <a:r>
              <a:rPr lang="en-US" sz="3200" smtClean="0"/>
              <a:t>eukaryotes duplicate with each cell division</a:t>
            </a:r>
          </a:p>
        </p:txBody>
      </p:sp>
      <p:sp>
        <p:nvSpPr>
          <p:cNvPr id="3277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32773" name="Line 29"/>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77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4057349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8.3A</a:t>
            </a:r>
          </a:p>
        </p:txBody>
      </p:sp>
      <p:pic>
        <p:nvPicPr>
          <p:cNvPr id="33795" name="Picture 3" descr="08_03aPlantProphas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450" y="962025"/>
            <a:ext cx="5499100"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15075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08_03b_ChromosomeDupl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763" y="136525"/>
            <a:ext cx="684688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8.3B</a:t>
            </a:r>
          </a:p>
        </p:txBody>
      </p:sp>
      <p:sp>
        <p:nvSpPr>
          <p:cNvPr id="34820" name="Text Box 3"/>
          <p:cNvSpPr txBox="1">
            <a:spLocks noChangeArrowheads="1"/>
          </p:cNvSpPr>
          <p:nvPr/>
        </p:nvSpPr>
        <p:spPr bwMode="auto">
          <a:xfrm>
            <a:off x="1225550" y="828675"/>
            <a:ext cx="1538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Sister</a:t>
            </a:r>
          </a:p>
          <a:p>
            <a:pPr algn="ctr">
              <a:lnSpc>
                <a:spcPct val="90000"/>
              </a:lnSpc>
            </a:pPr>
            <a:r>
              <a:rPr lang="en-US" sz="1800" b="1"/>
              <a:t>chromatids</a:t>
            </a:r>
          </a:p>
        </p:txBody>
      </p:sp>
      <p:sp>
        <p:nvSpPr>
          <p:cNvPr id="34821" name="Line 5"/>
          <p:cNvSpPr>
            <a:spLocks noChangeShapeType="1"/>
          </p:cNvSpPr>
          <p:nvPr/>
        </p:nvSpPr>
        <p:spPr bwMode="auto">
          <a:xfrm flipV="1">
            <a:off x="1709738" y="1341438"/>
            <a:ext cx="271462" cy="4445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2" name="Line 6"/>
          <p:cNvSpPr>
            <a:spLocks noChangeShapeType="1"/>
          </p:cNvSpPr>
          <p:nvPr/>
        </p:nvSpPr>
        <p:spPr bwMode="auto">
          <a:xfrm>
            <a:off x="1976438" y="1338263"/>
            <a:ext cx="334962" cy="511175"/>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3" name="Text Box 3"/>
          <p:cNvSpPr txBox="1">
            <a:spLocks noChangeArrowheads="1"/>
          </p:cNvSpPr>
          <p:nvPr/>
        </p:nvSpPr>
        <p:spPr bwMode="auto">
          <a:xfrm>
            <a:off x="3978275" y="152400"/>
            <a:ext cx="17335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Chromosomes</a:t>
            </a:r>
          </a:p>
        </p:txBody>
      </p:sp>
      <p:sp>
        <p:nvSpPr>
          <p:cNvPr id="34824" name="Text Box 3"/>
          <p:cNvSpPr txBox="1">
            <a:spLocks noChangeArrowheads="1"/>
          </p:cNvSpPr>
          <p:nvPr/>
        </p:nvSpPr>
        <p:spPr bwMode="auto">
          <a:xfrm>
            <a:off x="3048000" y="3216275"/>
            <a:ext cx="13271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Centromere</a:t>
            </a:r>
          </a:p>
        </p:txBody>
      </p:sp>
      <p:sp>
        <p:nvSpPr>
          <p:cNvPr id="34825" name="Text Box 3"/>
          <p:cNvSpPr txBox="1">
            <a:spLocks noChangeArrowheads="1"/>
          </p:cNvSpPr>
          <p:nvPr/>
        </p:nvSpPr>
        <p:spPr bwMode="auto">
          <a:xfrm>
            <a:off x="4978400" y="1979613"/>
            <a:ext cx="15303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Chromosome</a:t>
            </a:r>
          </a:p>
          <a:p>
            <a:pPr>
              <a:lnSpc>
                <a:spcPct val="90000"/>
              </a:lnSpc>
            </a:pPr>
            <a:r>
              <a:rPr lang="en-US" sz="1800" b="1"/>
              <a:t>duplication</a:t>
            </a:r>
          </a:p>
        </p:txBody>
      </p:sp>
      <p:sp>
        <p:nvSpPr>
          <p:cNvPr id="34826" name="Text Box 3"/>
          <p:cNvSpPr txBox="1">
            <a:spLocks noChangeArrowheads="1"/>
          </p:cNvSpPr>
          <p:nvPr/>
        </p:nvSpPr>
        <p:spPr bwMode="auto">
          <a:xfrm>
            <a:off x="5216525" y="2868613"/>
            <a:ext cx="15303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Sister</a:t>
            </a:r>
          </a:p>
          <a:p>
            <a:pPr>
              <a:lnSpc>
                <a:spcPct val="90000"/>
              </a:lnSpc>
            </a:pPr>
            <a:r>
              <a:rPr lang="en-US" sz="1800" b="1"/>
              <a:t>chromatids</a:t>
            </a:r>
          </a:p>
        </p:txBody>
      </p:sp>
      <p:sp>
        <p:nvSpPr>
          <p:cNvPr id="34827" name="Text Box 3"/>
          <p:cNvSpPr txBox="1">
            <a:spLocks noChangeArrowheads="1"/>
          </p:cNvSpPr>
          <p:nvPr/>
        </p:nvSpPr>
        <p:spPr bwMode="auto">
          <a:xfrm>
            <a:off x="4019550" y="4938713"/>
            <a:ext cx="16224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Chromosome</a:t>
            </a:r>
          </a:p>
          <a:p>
            <a:pPr algn="ctr">
              <a:lnSpc>
                <a:spcPct val="90000"/>
              </a:lnSpc>
            </a:pPr>
            <a:r>
              <a:rPr lang="en-US" sz="1800" b="1"/>
              <a:t>distribution</a:t>
            </a:r>
          </a:p>
          <a:p>
            <a:pPr algn="ctr">
              <a:lnSpc>
                <a:spcPct val="90000"/>
              </a:lnSpc>
            </a:pPr>
            <a:r>
              <a:rPr lang="en-US" sz="1800" b="1"/>
              <a:t>to the</a:t>
            </a:r>
          </a:p>
          <a:p>
            <a:pPr algn="ctr">
              <a:lnSpc>
                <a:spcPct val="90000"/>
              </a:lnSpc>
            </a:pPr>
            <a:r>
              <a:rPr lang="en-US" sz="1800" b="1"/>
              <a:t>daughter</a:t>
            </a:r>
          </a:p>
          <a:p>
            <a:pPr algn="ctr">
              <a:lnSpc>
                <a:spcPct val="90000"/>
              </a:lnSpc>
            </a:pPr>
            <a:r>
              <a:rPr lang="en-US" sz="1800" b="1"/>
              <a:t>cells</a:t>
            </a:r>
          </a:p>
        </p:txBody>
      </p:sp>
      <p:sp>
        <p:nvSpPr>
          <p:cNvPr id="34828" name="Line 12"/>
          <p:cNvSpPr>
            <a:spLocks noChangeShapeType="1"/>
          </p:cNvSpPr>
          <p:nvPr/>
        </p:nvSpPr>
        <p:spPr bwMode="auto">
          <a:xfrm>
            <a:off x="2039938" y="3343275"/>
            <a:ext cx="97472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9" name="Line 13"/>
          <p:cNvSpPr>
            <a:spLocks noChangeShapeType="1"/>
          </p:cNvSpPr>
          <p:nvPr/>
        </p:nvSpPr>
        <p:spPr bwMode="auto">
          <a:xfrm>
            <a:off x="4410075" y="3343275"/>
            <a:ext cx="3222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4830" name="Group 14"/>
          <p:cNvGrpSpPr>
            <a:grpSpLocks/>
          </p:cNvGrpSpPr>
          <p:nvPr/>
        </p:nvGrpSpPr>
        <p:grpSpPr bwMode="auto">
          <a:xfrm>
            <a:off x="4724400" y="2989263"/>
            <a:ext cx="439738" cy="609600"/>
            <a:chOff x="2976" y="1883"/>
            <a:chExt cx="277" cy="384"/>
          </a:xfrm>
        </p:grpSpPr>
        <p:sp>
          <p:nvSpPr>
            <p:cNvPr id="34835" name="Line 15"/>
            <p:cNvSpPr>
              <a:spLocks noChangeShapeType="1"/>
            </p:cNvSpPr>
            <p:nvPr/>
          </p:nvSpPr>
          <p:spPr bwMode="auto">
            <a:xfrm flipV="1">
              <a:off x="2976" y="1883"/>
              <a:ext cx="277" cy="3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36" name="Line 16"/>
            <p:cNvSpPr>
              <a:spLocks noChangeShapeType="1"/>
            </p:cNvSpPr>
            <p:nvPr/>
          </p:nvSpPr>
          <p:spPr bwMode="auto">
            <a:xfrm flipH="1">
              <a:off x="3093" y="1883"/>
              <a:ext cx="160" cy="3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4831" name="Text Box 3"/>
          <p:cNvSpPr txBox="1">
            <a:spLocks noChangeArrowheads="1"/>
          </p:cNvSpPr>
          <p:nvPr/>
        </p:nvSpPr>
        <p:spPr bwMode="auto">
          <a:xfrm>
            <a:off x="6232525" y="152400"/>
            <a:ext cx="17335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DNA molecules</a:t>
            </a:r>
          </a:p>
        </p:txBody>
      </p:sp>
      <p:sp>
        <p:nvSpPr>
          <p:cNvPr id="34832" name="Line 18"/>
          <p:cNvSpPr>
            <a:spLocks noChangeShapeType="1"/>
          </p:cNvSpPr>
          <p:nvPr/>
        </p:nvSpPr>
        <p:spPr bwMode="auto">
          <a:xfrm flipV="1">
            <a:off x="1709738" y="1341438"/>
            <a:ext cx="271462" cy="444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33" name="Line 19"/>
          <p:cNvSpPr>
            <a:spLocks noChangeShapeType="1"/>
          </p:cNvSpPr>
          <p:nvPr/>
        </p:nvSpPr>
        <p:spPr bwMode="auto">
          <a:xfrm>
            <a:off x="1976438" y="1338263"/>
            <a:ext cx="334962" cy="5111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34" name="Line 20"/>
          <p:cNvSpPr>
            <a:spLocks noChangeShapeType="1"/>
          </p:cNvSpPr>
          <p:nvPr/>
        </p:nvSpPr>
        <p:spPr bwMode="auto">
          <a:xfrm>
            <a:off x="2039938" y="3343275"/>
            <a:ext cx="97472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840850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08_03bbChromosomeDupl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1763" y="368300"/>
            <a:ext cx="3798887"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8.3B_2</a:t>
            </a:r>
          </a:p>
        </p:txBody>
      </p:sp>
      <p:sp>
        <p:nvSpPr>
          <p:cNvPr id="35844" name="Text Box 3"/>
          <p:cNvSpPr txBox="1">
            <a:spLocks noChangeArrowheads="1"/>
          </p:cNvSpPr>
          <p:nvPr/>
        </p:nvSpPr>
        <p:spPr bwMode="auto">
          <a:xfrm>
            <a:off x="2873375" y="393700"/>
            <a:ext cx="1550988"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2100" b="1"/>
              <a:t>Sister</a:t>
            </a:r>
          </a:p>
          <a:p>
            <a:pPr algn="ctr">
              <a:lnSpc>
                <a:spcPct val="90000"/>
              </a:lnSpc>
            </a:pPr>
            <a:r>
              <a:rPr lang="en-US" sz="2100" b="1"/>
              <a:t>chromatids</a:t>
            </a:r>
          </a:p>
        </p:txBody>
      </p:sp>
      <p:sp>
        <p:nvSpPr>
          <p:cNvPr id="35845" name="Line 5"/>
          <p:cNvSpPr>
            <a:spLocks noChangeShapeType="1"/>
          </p:cNvSpPr>
          <p:nvPr/>
        </p:nvSpPr>
        <p:spPr bwMode="auto">
          <a:xfrm flipV="1">
            <a:off x="3314700" y="990600"/>
            <a:ext cx="325438" cy="542925"/>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46" name="Line 6"/>
          <p:cNvSpPr>
            <a:spLocks noChangeShapeType="1"/>
          </p:cNvSpPr>
          <p:nvPr/>
        </p:nvSpPr>
        <p:spPr bwMode="auto">
          <a:xfrm>
            <a:off x="3635375" y="987425"/>
            <a:ext cx="385763" cy="59055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47" name="Text Box 3"/>
          <p:cNvSpPr txBox="1">
            <a:spLocks noChangeArrowheads="1"/>
          </p:cNvSpPr>
          <p:nvPr/>
        </p:nvSpPr>
        <p:spPr bwMode="auto">
          <a:xfrm>
            <a:off x="4838700" y="3184525"/>
            <a:ext cx="163195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2100" b="1"/>
              <a:t>Centromere</a:t>
            </a:r>
          </a:p>
        </p:txBody>
      </p:sp>
      <p:sp>
        <p:nvSpPr>
          <p:cNvPr id="35848" name="Line 8"/>
          <p:cNvSpPr>
            <a:spLocks noChangeShapeType="1"/>
          </p:cNvSpPr>
          <p:nvPr/>
        </p:nvSpPr>
        <p:spPr bwMode="auto">
          <a:xfrm>
            <a:off x="3697288" y="3330575"/>
            <a:ext cx="1146175"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49" name="Line 9"/>
          <p:cNvSpPr>
            <a:spLocks noChangeShapeType="1"/>
          </p:cNvSpPr>
          <p:nvPr/>
        </p:nvSpPr>
        <p:spPr bwMode="auto">
          <a:xfrm flipV="1">
            <a:off x="3314700" y="990600"/>
            <a:ext cx="325438" cy="5429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50" name="Line 10"/>
          <p:cNvSpPr>
            <a:spLocks noChangeShapeType="1"/>
          </p:cNvSpPr>
          <p:nvPr/>
        </p:nvSpPr>
        <p:spPr bwMode="auto">
          <a:xfrm>
            <a:off x="3635375" y="987425"/>
            <a:ext cx="385763" cy="5905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51" name="Line 11"/>
          <p:cNvSpPr>
            <a:spLocks noChangeShapeType="1"/>
          </p:cNvSpPr>
          <p:nvPr/>
        </p:nvSpPr>
        <p:spPr bwMode="auto">
          <a:xfrm>
            <a:off x="3697288" y="3330575"/>
            <a:ext cx="11461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831874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4294967295"/>
          </p:nvPr>
        </p:nvSpPr>
        <p:spPr>
          <a:xfrm>
            <a:off x="0" y="1308100"/>
            <a:ext cx="8866188" cy="5184775"/>
          </a:xfrm>
        </p:spPr>
        <p:txBody>
          <a:bodyPr/>
          <a:lstStyle/>
          <a:p>
            <a:pPr marL="407988" lvl="1" indent="-293688" eaLnBrk="1" hangingPunct="1">
              <a:buFont typeface="Wingdings" pitchFamily="84" charset="2"/>
              <a:buChar char="§"/>
            </a:pPr>
            <a:r>
              <a:rPr lang="en-US" sz="2800" smtClean="0"/>
              <a:t>Before a eukaryotic cell begins to divide, it duplicates all of its chromosomes, resulting in</a:t>
            </a:r>
          </a:p>
          <a:p>
            <a:pPr marL="927100" lvl="2" indent="-368300" eaLnBrk="1" hangingPunct="1"/>
            <a:r>
              <a:rPr lang="en-US" sz="2400" smtClean="0"/>
              <a:t>two copies called </a:t>
            </a:r>
            <a:r>
              <a:rPr lang="en-US" sz="2400" b="1" smtClean="0"/>
              <a:t>sister chromatids</a:t>
            </a:r>
          </a:p>
          <a:p>
            <a:pPr marL="927100" lvl="2" indent="-368300" eaLnBrk="1" hangingPunct="1"/>
            <a:r>
              <a:rPr lang="en-US" sz="2400" smtClean="0"/>
              <a:t>joined together by a narrowed “waist” called the </a:t>
            </a:r>
            <a:r>
              <a:rPr lang="en-US" sz="2400" b="1" smtClean="0"/>
              <a:t>centromere</a:t>
            </a:r>
            <a:r>
              <a:rPr lang="en-US" sz="2400" smtClean="0"/>
              <a:t>.</a:t>
            </a:r>
          </a:p>
          <a:p>
            <a:pPr marL="407988" lvl="1" indent="-293688" eaLnBrk="1" hangingPunct="1">
              <a:buFont typeface="Wingdings" pitchFamily="84" charset="2"/>
              <a:buChar char="§"/>
            </a:pPr>
            <a:r>
              <a:rPr lang="en-US" sz="2800" smtClean="0"/>
              <a:t>When a cell divides, the sister chromatids </a:t>
            </a:r>
          </a:p>
          <a:p>
            <a:pPr marL="927100" lvl="2" indent="-368300" eaLnBrk="1" hangingPunct="1"/>
            <a:r>
              <a:rPr lang="en-US" sz="2400" smtClean="0"/>
              <a:t>separate from each other, now called chromosomes, and </a:t>
            </a:r>
          </a:p>
          <a:p>
            <a:pPr marL="927100" lvl="2" indent="-368300" eaLnBrk="1" hangingPunct="1"/>
            <a:r>
              <a:rPr lang="en-US" sz="2400" smtClean="0"/>
              <a:t>sort into separate daughter cells.</a:t>
            </a:r>
          </a:p>
        </p:txBody>
      </p:sp>
      <p:sp>
        <p:nvSpPr>
          <p:cNvPr id="36868" name="Rectangle 27"/>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8.3 The large, complex chromosomes of </a:t>
            </a:r>
            <a:br>
              <a:rPr lang="en-US" sz="3200" smtClean="0"/>
            </a:br>
            <a:r>
              <a:rPr lang="en-US" sz="3200" smtClean="0"/>
              <a:t>eukaryotes duplicate with each cell division</a:t>
            </a:r>
          </a:p>
        </p:txBody>
      </p:sp>
      <p:sp>
        <p:nvSpPr>
          <p:cNvPr id="3686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36869" name="Line 29"/>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87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87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4247286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08_03baChromosomeDupl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738" y="136525"/>
            <a:ext cx="4962525"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8.3B_1</a:t>
            </a:r>
          </a:p>
        </p:txBody>
      </p:sp>
      <p:sp>
        <p:nvSpPr>
          <p:cNvPr id="37892" name="Text Box 3"/>
          <p:cNvSpPr txBox="1">
            <a:spLocks noChangeArrowheads="1"/>
          </p:cNvSpPr>
          <p:nvPr/>
        </p:nvSpPr>
        <p:spPr bwMode="auto">
          <a:xfrm>
            <a:off x="3032125" y="158750"/>
            <a:ext cx="17335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Chromosomes</a:t>
            </a:r>
          </a:p>
        </p:txBody>
      </p:sp>
      <p:sp>
        <p:nvSpPr>
          <p:cNvPr id="37893" name="Text Box 3"/>
          <p:cNvSpPr txBox="1">
            <a:spLocks noChangeArrowheads="1"/>
          </p:cNvSpPr>
          <p:nvPr/>
        </p:nvSpPr>
        <p:spPr bwMode="auto">
          <a:xfrm>
            <a:off x="2101850" y="3222625"/>
            <a:ext cx="13271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Centromere</a:t>
            </a:r>
          </a:p>
        </p:txBody>
      </p:sp>
      <p:sp>
        <p:nvSpPr>
          <p:cNvPr id="37894" name="Text Box 3"/>
          <p:cNvSpPr txBox="1">
            <a:spLocks noChangeArrowheads="1"/>
          </p:cNvSpPr>
          <p:nvPr/>
        </p:nvSpPr>
        <p:spPr bwMode="auto">
          <a:xfrm>
            <a:off x="4032250" y="1985963"/>
            <a:ext cx="15303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Chromosome</a:t>
            </a:r>
          </a:p>
          <a:p>
            <a:pPr>
              <a:lnSpc>
                <a:spcPct val="90000"/>
              </a:lnSpc>
            </a:pPr>
            <a:r>
              <a:rPr lang="en-US" sz="1800" b="1"/>
              <a:t>duplication</a:t>
            </a:r>
          </a:p>
        </p:txBody>
      </p:sp>
      <p:sp>
        <p:nvSpPr>
          <p:cNvPr id="37895" name="Text Box 3"/>
          <p:cNvSpPr txBox="1">
            <a:spLocks noChangeArrowheads="1"/>
          </p:cNvSpPr>
          <p:nvPr/>
        </p:nvSpPr>
        <p:spPr bwMode="auto">
          <a:xfrm>
            <a:off x="4270375" y="2874963"/>
            <a:ext cx="15303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Sister</a:t>
            </a:r>
          </a:p>
          <a:p>
            <a:pPr>
              <a:lnSpc>
                <a:spcPct val="90000"/>
              </a:lnSpc>
            </a:pPr>
            <a:r>
              <a:rPr lang="en-US" sz="1800" b="1"/>
              <a:t>chromatids</a:t>
            </a:r>
          </a:p>
        </p:txBody>
      </p:sp>
      <p:sp>
        <p:nvSpPr>
          <p:cNvPr id="37896" name="Text Box 3"/>
          <p:cNvSpPr txBox="1">
            <a:spLocks noChangeArrowheads="1"/>
          </p:cNvSpPr>
          <p:nvPr/>
        </p:nvSpPr>
        <p:spPr bwMode="auto">
          <a:xfrm>
            <a:off x="3073400" y="4945063"/>
            <a:ext cx="16224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Chromosome</a:t>
            </a:r>
          </a:p>
          <a:p>
            <a:pPr algn="ctr">
              <a:lnSpc>
                <a:spcPct val="90000"/>
              </a:lnSpc>
            </a:pPr>
            <a:r>
              <a:rPr lang="en-US" sz="1800" b="1"/>
              <a:t>distribution</a:t>
            </a:r>
          </a:p>
          <a:p>
            <a:pPr algn="ctr">
              <a:lnSpc>
                <a:spcPct val="90000"/>
              </a:lnSpc>
            </a:pPr>
            <a:r>
              <a:rPr lang="en-US" sz="1800" b="1"/>
              <a:t>to the</a:t>
            </a:r>
          </a:p>
          <a:p>
            <a:pPr algn="ctr">
              <a:lnSpc>
                <a:spcPct val="90000"/>
              </a:lnSpc>
            </a:pPr>
            <a:r>
              <a:rPr lang="en-US" sz="1800" b="1"/>
              <a:t>daughter</a:t>
            </a:r>
          </a:p>
          <a:p>
            <a:pPr algn="ctr">
              <a:lnSpc>
                <a:spcPct val="90000"/>
              </a:lnSpc>
            </a:pPr>
            <a:r>
              <a:rPr lang="en-US" sz="1800" b="1"/>
              <a:t>cells</a:t>
            </a:r>
          </a:p>
        </p:txBody>
      </p:sp>
      <p:sp>
        <p:nvSpPr>
          <p:cNvPr id="37897" name="Line 9"/>
          <p:cNvSpPr>
            <a:spLocks noChangeShapeType="1"/>
          </p:cNvSpPr>
          <p:nvPr/>
        </p:nvSpPr>
        <p:spPr bwMode="auto">
          <a:xfrm>
            <a:off x="3463925" y="3349625"/>
            <a:ext cx="3222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7898" name="Group 10"/>
          <p:cNvGrpSpPr>
            <a:grpSpLocks/>
          </p:cNvGrpSpPr>
          <p:nvPr/>
        </p:nvGrpSpPr>
        <p:grpSpPr bwMode="auto">
          <a:xfrm>
            <a:off x="3778250" y="2995613"/>
            <a:ext cx="439738" cy="609600"/>
            <a:chOff x="2976" y="1883"/>
            <a:chExt cx="277" cy="384"/>
          </a:xfrm>
        </p:grpSpPr>
        <p:sp>
          <p:nvSpPr>
            <p:cNvPr id="37900" name="Line 11"/>
            <p:cNvSpPr>
              <a:spLocks noChangeShapeType="1"/>
            </p:cNvSpPr>
            <p:nvPr/>
          </p:nvSpPr>
          <p:spPr bwMode="auto">
            <a:xfrm flipV="1">
              <a:off x="2976" y="1883"/>
              <a:ext cx="277" cy="3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01" name="Line 12"/>
            <p:cNvSpPr>
              <a:spLocks noChangeShapeType="1"/>
            </p:cNvSpPr>
            <p:nvPr/>
          </p:nvSpPr>
          <p:spPr bwMode="auto">
            <a:xfrm flipH="1">
              <a:off x="3093" y="1883"/>
              <a:ext cx="160" cy="3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7899" name="Text Box 3"/>
          <p:cNvSpPr txBox="1">
            <a:spLocks noChangeArrowheads="1"/>
          </p:cNvSpPr>
          <p:nvPr/>
        </p:nvSpPr>
        <p:spPr bwMode="auto">
          <a:xfrm>
            <a:off x="5286375" y="158750"/>
            <a:ext cx="17335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DNA molecules</a:t>
            </a:r>
          </a:p>
        </p:txBody>
      </p:sp>
    </p:spTree>
    <p:extLst>
      <p:ext uri="{BB962C8B-B14F-4D97-AF65-F5344CB8AC3E}">
        <p14:creationId xmlns:p14="http://schemas.microsoft.com/office/powerpoint/2010/main" val="35324407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4294967295"/>
          </p:nvPr>
        </p:nvSpPr>
        <p:spPr>
          <a:xfrm>
            <a:off x="0" y="1343025"/>
            <a:ext cx="8534400" cy="5451475"/>
          </a:xfrm>
        </p:spPr>
        <p:txBody>
          <a:bodyPr/>
          <a:lstStyle/>
          <a:p>
            <a:pPr marL="407988" lvl="1" indent="-293688" eaLnBrk="1" hangingPunct="1">
              <a:lnSpc>
                <a:spcPct val="90000"/>
              </a:lnSpc>
              <a:buFont typeface="Wingdings" pitchFamily="84" charset="2"/>
              <a:buChar char="§"/>
            </a:pPr>
            <a:r>
              <a:rPr lang="en-US" sz="2800" smtClean="0"/>
              <a:t>The </a:t>
            </a:r>
            <a:r>
              <a:rPr lang="en-US" sz="2800" b="1" smtClean="0"/>
              <a:t>cell cycle</a:t>
            </a:r>
            <a:r>
              <a:rPr lang="en-US" sz="2800" smtClean="0"/>
              <a:t> is an ordered sequence of events that extends</a:t>
            </a:r>
          </a:p>
          <a:p>
            <a:pPr marL="927100" lvl="2" indent="-368300" eaLnBrk="1" hangingPunct="1">
              <a:lnSpc>
                <a:spcPct val="90000"/>
              </a:lnSpc>
            </a:pPr>
            <a:r>
              <a:rPr lang="en-US" sz="2400" smtClean="0"/>
              <a:t>from the time a cell is first formed from a dividing parent cell </a:t>
            </a:r>
          </a:p>
          <a:p>
            <a:pPr marL="927100" lvl="2" indent="-368300" eaLnBrk="1" hangingPunct="1">
              <a:lnSpc>
                <a:spcPct val="90000"/>
              </a:lnSpc>
            </a:pPr>
            <a:r>
              <a:rPr lang="en-US" sz="2400" smtClean="0"/>
              <a:t>until its own division.</a:t>
            </a:r>
          </a:p>
        </p:txBody>
      </p:sp>
      <p:sp>
        <p:nvSpPr>
          <p:cNvPr id="38916" name="Rectangle 4"/>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8.4 The cell cycle multiplies cells</a:t>
            </a:r>
          </a:p>
        </p:txBody>
      </p:sp>
      <p:sp>
        <p:nvSpPr>
          <p:cNvPr id="3891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3891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91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91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2138844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4294967295"/>
          </p:nvPr>
        </p:nvSpPr>
        <p:spPr>
          <a:xfrm>
            <a:off x="0" y="1343025"/>
            <a:ext cx="8534400" cy="5451475"/>
          </a:xfrm>
        </p:spPr>
        <p:txBody>
          <a:bodyPr/>
          <a:lstStyle/>
          <a:p>
            <a:pPr marL="407988" lvl="1" indent="-293688" eaLnBrk="1" hangingPunct="1">
              <a:lnSpc>
                <a:spcPct val="90000"/>
              </a:lnSpc>
              <a:buFont typeface="Wingdings" pitchFamily="84" charset="2"/>
              <a:buChar char="§"/>
            </a:pPr>
            <a:r>
              <a:rPr lang="en-US" sz="2800" smtClean="0"/>
              <a:t>The cell cycle consists of two stages, characterized as follows:</a:t>
            </a:r>
          </a:p>
          <a:p>
            <a:pPr marL="927100" lvl="2" indent="-368300" eaLnBrk="1" hangingPunct="1">
              <a:lnSpc>
                <a:spcPct val="90000"/>
              </a:lnSpc>
              <a:buFont typeface="Times New Roman" pitchFamily="84" charset="0"/>
              <a:buAutoNum type="arabicPeriod"/>
            </a:pPr>
            <a:r>
              <a:rPr lang="en-US" sz="2400" b="1" smtClean="0"/>
              <a:t>Interphase</a:t>
            </a:r>
            <a:r>
              <a:rPr lang="en-US" sz="2400" smtClean="0"/>
              <a:t>: duplication of cell contents</a:t>
            </a:r>
          </a:p>
          <a:p>
            <a:pPr marL="1473200" lvl="3" indent="-355600" eaLnBrk="1" hangingPunct="1">
              <a:lnSpc>
                <a:spcPct val="90000"/>
              </a:lnSpc>
            </a:pPr>
            <a:r>
              <a:rPr lang="en-US" smtClean="0"/>
              <a:t>G</a:t>
            </a:r>
            <a:r>
              <a:rPr lang="en-US" baseline="-25000" smtClean="0"/>
              <a:t>1</a:t>
            </a:r>
            <a:r>
              <a:rPr lang="en-US" smtClean="0"/>
              <a:t>—growth, increase in cytoplasm</a:t>
            </a:r>
          </a:p>
          <a:p>
            <a:pPr marL="1473200" lvl="3" indent="-355600" eaLnBrk="1" hangingPunct="1">
              <a:lnSpc>
                <a:spcPct val="90000"/>
              </a:lnSpc>
            </a:pPr>
            <a:r>
              <a:rPr lang="en-US" smtClean="0"/>
              <a:t>S—duplication of chromosomes</a:t>
            </a:r>
          </a:p>
          <a:p>
            <a:pPr marL="1473200" lvl="3" indent="-355600" eaLnBrk="1" hangingPunct="1">
              <a:lnSpc>
                <a:spcPct val="90000"/>
              </a:lnSpc>
            </a:pPr>
            <a:r>
              <a:rPr lang="en-US" smtClean="0"/>
              <a:t>G</a:t>
            </a:r>
            <a:r>
              <a:rPr lang="en-US" baseline="-25000" smtClean="0"/>
              <a:t>2</a:t>
            </a:r>
            <a:r>
              <a:rPr lang="en-US" smtClean="0"/>
              <a:t>—growth, preparation for division</a:t>
            </a:r>
          </a:p>
          <a:p>
            <a:pPr marL="927100" lvl="2" indent="-368300" eaLnBrk="1" hangingPunct="1">
              <a:lnSpc>
                <a:spcPct val="90000"/>
              </a:lnSpc>
              <a:buFont typeface="Times New Roman" pitchFamily="84" charset="0"/>
              <a:buAutoNum type="arabicPeriod"/>
            </a:pPr>
            <a:r>
              <a:rPr lang="en-US" sz="2400" b="1" smtClean="0"/>
              <a:t>Mitotic phase</a:t>
            </a:r>
            <a:r>
              <a:rPr lang="en-US" sz="2400" smtClean="0"/>
              <a:t>: division</a:t>
            </a:r>
          </a:p>
          <a:p>
            <a:pPr marL="1473200" lvl="3" indent="-355600" eaLnBrk="1" hangingPunct="1">
              <a:lnSpc>
                <a:spcPct val="90000"/>
              </a:lnSpc>
            </a:pPr>
            <a:r>
              <a:rPr lang="en-US" b="1" smtClean="0"/>
              <a:t>Mitosis</a:t>
            </a:r>
            <a:r>
              <a:rPr lang="en-US" smtClean="0"/>
              <a:t>—division of the nucleus</a:t>
            </a:r>
          </a:p>
          <a:p>
            <a:pPr marL="1473200" lvl="3" indent="-355600" eaLnBrk="1" hangingPunct="1">
              <a:lnSpc>
                <a:spcPct val="90000"/>
              </a:lnSpc>
            </a:pPr>
            <a:r>
              <a:rPr lang="en-US" b="1" smtClean="0"/>
              <a:t>Cytokinesis</a:t>
            </a:r>
            <a:r>
              <a:rPr lang="en-US" smtClean="0"/>
              <a:t>—division of cytoplasm</a:t>
            </a:r>
          </a:p>
        </p:txBody>
      </p:sp>
      <p:sp>
        <p:nvSpPr>
          <p:cNvPr id="39940" name="Rectangle 4"/>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8.4 The cell cycle multiplies cells</a:t>
            </a:r>
          </a:p>
        </p:txBody>
      </p:sp>
      <p:sp>
        <p:nvSpPr>
          <p:cNvPr id="3993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3994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554884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08_04EukaryoticCellCycl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100" y="131763"/>
            <a:ext cx="7297738"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8.4</a:t>
            </a:r>
          </a:p>
        </p:txBody>
      </p:sp>
      <p:sp>
        <p:nvSpPr>
          <p:cNvPr id="40964" name="Text Box 3"/>
          <p:cNvSpPr txBox="1">
            <a:spLocks noChangeArrowheads="1"/>
          </p:cNvSpPr>
          <p:nvPr/>
        </p:nvSpPr>
        <p:spPr bwMode="auto">
          <a:xfrm>
            <a:off x="3644900" y="2617788"/>
            <a:ext cx="10937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G</a:t>
            </a:r>
            <a:r>
              <a:rPr lang="en-US" sz="1600" b="1" baseline="-25000"/>
              <a:t>1</a:t>
            </a:r>
            <a:endParaRPr lang="en-US" sz="1600" b="1"/>
          </a:p>
          <a:p>
            <a:pPr algn="ctr">
              <a:lnSpc>
                <a:spcPct val="90000"/>
              </a:lnSpc>
            </a:pPr>
            <a:r>
              <a:rPr lang="en-US" sz="1600" b="1"/>
              <a:t>(first gap)</a:t>
            </a:r>
          </a:p>
        </p:txBody>
      </p:sp>
      <p:sp>
        <p:nvSpPr>
          <p:cNvPr id="40965" name="Text Box 3"/>
          <p:cNvSpPr txBox="1">
            <a:spLocks noChangeArrowheads="1"/>
          </p:cNvSpPr>
          <p:nvPr/>
        </p:nvSpPr>
        <p:spPr bwMode="auto">
          <a:xfrm>
            <a:off x="5118100" y="2706688"/>
            <a:ext cx="16144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S</a:t>
            </a:r>
          </a:p>
          <a:p>
            <a:pPr algn="ctr">
              <a:lnSpc>
                <a:spcPct val="90000"/>
              </a:lnSpc>
            </a:pPr>
            <a:r>
              <a:rPr lang="en-US" sz="1600" b="1"/>
              <a:t>(DNA synthesis)</a:t>
            </a:r>
          </a:p>
        </p:txBody>
      </p:sp>
      <p:sp>
        <p:nvSpPr>
          <p:cNvPr id="40966" name="Text Box 3"/>
          <p:cNvSpPr txBox="1">
            <a:spLocks noChangeArrowheads="1"/>
          </p:cNvSpPr>
          <p:nvPr/>
        </p:nvSpPr>
        <p:spPr bwMode="auto">
          <a:xfrm>
            <a:off x="4641850" y="3868738"/>
            <a:ext cx="125253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600" b="1"/>
              <a:t>G</a:t>
            </a:r>
            <a:r>
              <a:rPr lang="en-US" sz="1600" b="1" baseline="-25000"/>
              <a:t>2</a:t>
            </a:r>
            <a:endParaRPr lang="en-US" sz="1600" b="1"/>
          </a:p>
          <a:p>
            <a:pPr algn="ctr"/>
            <a:r>
              <a:rPr lang="en-US" sz="1600" b="1"/>
              <a:t>(second gap)</a:t>
            </a:r>
          </a:p>
        </p:txBody>
      </p:sp>
      <p:sp>
        <p:nvSpPr>
          <p:cNvPr id="40967" name="Text Box 3"/>
          <p:cNvSpPr txBox="1">
            <a:spLocks noChangeArrowheads="1"/>
          </p:cNvSpPr>
          <p:nvPr/>
        </p:nvSpPr>
        <p:spPr bwMode="auto">
          <a:xfrm>
            <a:off x="4191000" y="3614738"/>
            <a:ext cx="465138"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M</a:t>
            </a:r>
          </a:p>
        </p:txBody>
      </p:sp>
      <p:sp>
        <p:nvSpPr>
          <p:cNvPr id="40968" name="Text Box 3"/>
          <p:cNvSpPr txBox="1">
            <a:spLocks noChangeArrowheads="1"/>
          </p:cNvSpPr>
          <p:nvPr/>
        </p:nvSpPr>
        <p:spPr bwMode="auto">
          <a:xfrm rot="-1160174">
            <a:off x="2863850" y="3843338"/>
            <a:ext cx="1131888"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Cytokinesis</a:t>
            </a:r>
          </a:p>
        </p:txBody>
      </p:sp>
      <p:sp>
        <p:nvSpPr>
          <p:cNvPr id="40969" name="Text Box 3"/>
          <p:cNvSpPr txBox="1">
            <a:spLocks noChangeArrowheads="1"/>
          </p:cNvSpPr>
          <p:nvPr/>
        </p:nvSpPr>
        <p:spPr bwMode="auto">
          <a:xfrm rot="-2739437">
            <a:off x="3628231" y="4040982"/>
            <a:ext cx="784225"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Mitosis</a:t>
            </a:r>
          </a:p>
        </p:txBody>
      </p:sp>
      <p:grpSp>
        <p:nvGrpSpPr>
          <p:cNvPr id="40970" name="Group 10"/>
          <p:cNvGrpSpPr>
            <a:grpSpLocks/>
          </p:cNvGrpSpPr>
          <p:nvPr/>
        </p:nvGrpSpPr>
        <p:grpSpPr bwMode="auto">
          <a:xfrm>
            <a:off x="3949700" y="295275"/>
            <a:ext cx="1851025" cy="373063"/>
            <a:chOff x="2488" y="186"/>
            <a:chExt cx="1166" cy="235"/>
          </a:xfrm>
        </p:grpSpPr>
        <p:sp>
          <p:nvSpPr>
            <p:cNvPr id="40981" name="Text Box 3"/>
            <p:cNvSpPr txBox="1">
              <a:spLocks noChangeArrowheads="1"/>
            </p:cNvSpPr>
            <p:nvPr/>
          </p:nvSpPr>
          <p:spPr bwMode="auto">
            <a:xfrm rot="-1170308">
              <a:off x="2488" y="288"/>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I</a:t>
              </a:r>
            </a:p>
          </p:txBody>
        </p:sp>
        <p:sp>
          <p:nvSpPr>
            <p:cNvPr id="40982" name="Text Box 3"/>
            <p:cNvSpPr txBox="1">
              <a:spLocks noChangeArrowheads="1"/>
            </p:cNvSpPr>
            <p:nvPr/>
          </p:nvSpPr>
          <p:spPr bwMode="auto">
            <a:xfrm rot="-1170308">
              <a:off x="2582" y="255"/>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N</a:t>
              </a:r>
            </a:p>
          </p:txBody>
        </p:sp>
        <p:sp>
          <p:nvSpPr>
            <p:cNvPr id="40983" name="Text Box 3"/>
            <p:cNvSpPr txBox="1">
              <a:spLocks noChangeArrowheads="1"/>
            </p:cNvSpPr>
            <p:nvPr/>
          </p:nvSpPr>
          <p:spPr bwMode="auto">
            <a:xfrm rot="-771708">
              <a:off x="2699" y="225"/>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T</a:t>
              </a:r>
            </a:p>
          </p:txBody>
        </p:sp>
        <p:sp>
          <p:nvSpPr>
            <p:cNvPr id="40984" name="Text Box 3"/>
            <p:cNvSpPr txBox="1">
              <a:spLocks noChangeArrowheads="1"/>
            </p:cNvSpPr>
            <p:nvPr/>
          </p:nvSpPr>
          <p:spPr bwMode="auto">
            <a:xfrm rot="-512396">
              <a:off x="2813" y="204"/>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E</a:t>
              </a:r>
            </a:p>
          </p:txBody>
        </p:sp>
        <p:sp>
          <p:nvSpPr>
            <p:cNvPr id="40985" name="Text Box 3"/>
            <p:cNvSpPr txBox="1">
              <a:spLocks noChangeArrowheads="1"/>
            </p:cNvSpPr>
            <p:nvPr/>
          </p:nvSpPr>
          <p:spPr bwMode="auto">
            <a:xfrm rot="-225698">
              <a:off x="2938" y="188"/>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R</a:t>
              </a:r>
            </a:p>
          </p:txBody>
        </p:sp>
        <p:sp>
          <p:nvSpPr>
            <p:cNvPr id="40986" name="Text Box 3"/>
            <p:cNvSpPr txBox="1">
              <a:spLocks noChangeArrowheads="1"/>
            </p:cNvSpPr>
            <p:nvPr/>
          </p:nvSpPr>
          <p:spPr bwMode="auto">
            <a:xfrm rot="-54145">
              <a:off x="3064" y="186"/>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P</a:t>
              </a:r>
            </a:p>
          </p:txBody>
        </p:sp>
        <p:sp>
          <p:nvSpPr>
            <p:cNvPr id="40987" name="Text Box 3"/>
            <p:cNvSpPr txBox="1">
              <a:spLocks noChangeArrowheads="1"/>
            </p:cNvSpPr>
            <p:nvPr/>
          </p:nvSpPr>
          <p:spPr bwMode="auto">
            <a:xfrm rot="91092">
              <a:off x="3183" y="186"/>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H</a:t>
              </a:r>
            </a:p>
          </p:txBody>
        </p:sp>
        <p:sp>
          <p:nvSpPr>
            <p:cNvPr id="40988" name="Text Box 3"/>
            <p:cNvSpPr txBox="1">
              <a:spLocks noChangeArrowheads="1"/>
            </p:cNvSpPr>
            <p:nvPr/>
          </p:nvSpPr>
          <p:spPr bwMode="auto">
            <a:xfrm rot="382282">
              <a:off x="3314" y="203"/>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A</a:t>
              </a:r>
            </a:p>
          </p:txBody>
        </p:sp>
        <p:sp>
          <p:nvSpPr>
            <p:cNvPr id="40989" name="Text Box 3"/>
            <p:cNvSpPr txBox="1">
              <a:spLocks noChangeArrowheads="1"/>
            </p:cNvSpPr>
            <p:nvPr/>
          </p:nvSpPr>
          <p:spPr bwMode="auto">
            <a:xfrm rot="641594">
              <a:off x="3436" y="220"/>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S</a:t>
              </a:r>
            </a:p>
          </p:txBody>
        </p:sp>
        <p:sp>
          <p:nvSpPr>
            <p:cNvPr id="40990" name="Text Box 3"/>
            <p:cNvSpPr txBox="1">
              <a:spLocks noChangeArrowheads="1"/>
            </p:cNvSpPr>
            <p:nvPr/>
          </p:nvSpPr>
          <p:spPr bwMode="auto">
            <a:xfrm rot="781320">
              <a:off x="3549" y="251"/>
              <a:ext cx="10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600" b="1"/>
                <a:t>E</a:t>
              </a:r>
            </a:p>
          </p:txBody>
        </p:sp>
      </p:grpSp>
      <p:grpSp>
        <p:nvGrpSpPr>
          <p:cNvPr id="40971" name="Group 21"/>
          <p:cNvGrpSpPr>
            <a:grpSpLocks/>
          </p:cNvGrpSpPr>
          <p:nvPr/>
        </p:nvGrpSpPr>
        <p:grpSpPr bwMode="auto">
          <a:xfrm>
            <a:off x="2616200" y="5138738"/>
            <a:ext cx="544513" cy="550862"/>
            <a:chOff x="1648" y="3237"/>
            <a:chExt cx="343" cy="347"/>
          </a:xfrm>
        </p:grpSpPr>
        <p:sp>
          <p:nvSpPr>
            <p:cNvPr id="40978" name="Text Box 3"/>
            <p:cNvSpPr txBox="1">
              <a:spLocks noChangeArrowheads="1"/>
            </p:cNvSpPr>
            <p:nvPr/>
          </p:nvSpPr>
          <p:spPr bwMode="auto">
            <a:xfrm rot="2984038">
              <a:off x="1614" y="3271"/>
              <a:ext cx="22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PH</a:t>
              </a:r>
            </a:p>
          </p:txBody>
        </p:sp>
        <p:sp>
          <p:nvSpPr>
            <p:cNvPr id="40979" name="Text Box 3"/>
            <p:cNvSpPr txBox="1">
              <a:spLocks noChangeArrowheads="1"/>
            </p:cNvSpPr>
            <p:nvPr/>
          </p:nvSpPr>
          <p:spPr bwMode="auto">
            <a:xfrm rot="2705658">
              <a:off x="1750" y="3360"/>
              <a:ext cx="111"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A</a:t>
              </a:r>
            </a:p>
          </p:txBody>
        </p:sp>
        <p:sp>
          <p:nvSpPr>
            <p:cNvPr id="40980" name="Text Box 3"/>
            <p:cNvSpPr txBox="1">
              <a:spLocks noChangeArrowheads="1"/>
            </p:cNvSpPr>
            <p:nvPr/>
          </p:nvSpPr>
          <p:spPr bwMode="auto">
            <a:xfrm rot="2416478">
              <a:off x="1807" y="3446"/>
              <a:ext cx="184"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SE</a:t>
              </a:r>
            </a:p>
          </p:txBody>
        </p:sp>
      </p:grpSp>
      <p:grpSp>
        <p:nvGrpSpPr>
          <p:cNvPr id="40972" name="Group 25"/>
          <p:cNvGrpSpPr>
            <a:grpSpLocks/>
          </p:cNvGrpSpPr>
          <p:nvPr/>
        </p:nvGrpSpPr>
        <p:grpSpPr bwMode="auto">
          <a:xfrm>
            <a:off x="2146300" y="4314825"/>
            <a:ext cx="454025" cy="769938"/>
            <a:chOff x="1352" y="2718"/>
            <a:chExt cx="286" cy="485"/>
          </a:xfrm>
        </p:grpSpPr>
        <p:sp>
          <p:nvSpPr>
            <p:cNvPr id="40973" name="Text Box 3"/>
            <p:cNvSpPr txBox="1">
              <a:spLocks noChangeArrowheads="1"/>
            </p:cNvSpPr>
            <p:nvPr/>
          </p:nvSpPr>
          <p:spPr bwMode="auto">
            <a:xfrm rot="4128083">
              <a:off x="1411" y="2834"/>
              <a:ext cx="9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T</a:t>
              </a:r>
            </a:p>
          </p:txBody>
        </p:sp>
        <p:sp>
          <p:nvSpPr>
            <p:cNvPr id="40974" name="Text Box 3"/>
            <p:cNvSpPr txBox="1">
              <a:spLocks noChangeArrowheads="1"/>
            </p:cNvSpPr>
            <p:nvPr/>
          </p:nvSpPr>
          <p:spPr bwMode="auto">
            <a:xfrm rot="3768097">
              <a:off x="1477" y="2990"/>
              <a:ext cx="10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T</a:t>
              </a:r>
            </a:p>
          </p:txBody>
        </p:sp>
        <p:sp>
          <p:nvSpPr>
            <p:cNvPr id="40975" name="Text Box 3"/>
            <p:cNvSpPr txBox="1">
              <a:spLocks noChangeArrowheads="1"/>
            </p:cNvSpPr>
            <p:nvPr/>
          </p:nvSpPr>
          <p:spPr bwMode="auto">
            <a:xfrm rot="4112692">
              <a:off x="1343" y="2727"/>
              <a:ext cx="15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MI</a:t>
              </a:r>
            </a:p>
          </p:txBody>
        </p:sp>
        <p:sp>
          <p:nvSpPr>
            <p:cNvPr id="40976" name="Text Box 3"/>
            <p:cNvSpPr txBox="1">
              <a:spLocks noChangeArrowheads="1"/>
            </p:cNvSpPr>
            <p:nvPr/>
          </p:nvSpPr>
          <p:spPr bwMode="auto">
            <a:xfrm rot="4020069">
              <a:off x="1436" y="2903"/>
              <a:ext cx="113"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O</a:t>
              </a:r>
            </a:p>
          </p:txBody>
        </p:sp>
        <p:sp>
          <p:nvSpPr>
            <p:cNvPr id="40977" name="Text Box 3"/>
            <p:cNvSpPr txBox="1">
              <a:spLocks noChangeArrowheads="1"/>
            </p:cNvSpPr>
            <p:nvPr/>
          </p:nvSpPr>
          <p:spPr bwMode="auto">
            <a:xfrm rot="3768097">
              <a:off x="1505" y="3070"/>
              <a:ext cx="133"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600" b="1"/>
                <a:t>IC</a:t>
              </a:r>
            </a:p>
          </p:txBody>
        </p:sp>
      </p:grpSp>
    </p:spTree>
    <p:extLst>
      <p:ext uri="{BB962C8B-B14F-4D97-AF65-F5344CB8AC3E}">
        <p14:creationId xmlns:p14="http://schemas.microsoft.com/office/powerpoint/2010/main" val="2910861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4294967295"/>
          </p:nvPr>
        </p:nvSpPr>
        <p:spPr>
          <a:xfrm>
            <a:off x="0" y="1316038"/>
            <a:ext cx="8759825" cy="5364162"/>
          </a:xfrm>
        </p:spPr>
        <p:txBody>
          <a:bodyPr/>
          <a:lstStyle/>
          <a:p>
            <a:pPr marL="407988" lvl="1" indent="-293688" eaLnBrk="1" hangingPunct="1">
              <a:buFont typeface="Wingdings" pitchFamily="84" charset="2"/>
              <a:buChar char=""/>
            </a:pPr>
            <a:r>
              <a:rPr lang="en-US" sz="2800" smtClean="0"/>
              <a:t>In a healthy body, cell division allows for</a:t>
            </a:r>
          </a:p>
          <a:p>
            <a:pPr marL="927100" lvl="2" indent="-368300" eaLnBrk="1" hangingPunct="1"/>
            <a:r>
              <a:rPr lang="en-US" sz="2400" smtClean="0"/>
              <a:t>growth,</a:t>
            </a:r>
          </a:p>
          <a:p>
            <a:pPr marL="927100" lvl="2" indent="-368300" eaLnBrk="1" hangingPunct="1"/>
            <a:r>
              <a:rPr lang="en-US" sz="2400" smtClean="0"/>
              <a:t>the replacement of damaged cells, and</a:t>
            </a:r>
          </a:p>
          <a:p>
            <a:pPr marL="927100" lvl="2" indent="-368300" eaLnBrk="1" hangingPunct="1"/>
            <a:r>
              <a:rPr lang="en-US" sz="2400" smtClean="0"/>
              <a:t>development from an embryo into an adult.</a:t>
            </a:r>
          </a:p>
          <a:p>
            <a:pPr marL="407988" lvl="1" indent="-293688" eaLnBrk="1" hangingPunct="1">
              <a:buFont typeface="Wingdings" pitchFamily="84" charset="2"/>
              <a:buChar char=""/>
            </a:pPr>
            <a:r>
              <a:rPr lang="en-US" sz="2800" smtClean="0"/>
              <a:t>In sexually reproducing organisms, eggs and sperm result from</a:t>
            </a:r>
          </a:p>
          <a:p>
            <a:pPr marL="927100" lvl="2" indent="-368300" eaLnBrk="1" hangingPunct="1"/>
            <a:r>
              <a:rPr lang="en-US" sz="2400" smtClean="0"/>
              <a:t>mitosis and </a:t>
            </a:r>
          </a:p>
          <a:p>
            <a:pPr marL="927100" lvl="2" indent="-368300" eaLnBrk="1" hangingPunct="1"/>
            <a:r>
              <a:rPr lang="en-US" sz="2400" smtClean="0"/>
              <a:t>meiosis.</a:t>
            </a:r>
          </a:p>
        </p:txBody>
      </p:sp>
      <p:sp>
        <p:nvSpPr>
          <p:cNvPr id="10244" name="Rectangle 10"/>
          <p:cNvSpPr>
            <a:spLocks noGrp="1" noChangeArrowheads="1"/>
          </p:cNvSpPr>
          <p:nvPr>
            <p:ph type="title" idx="4294967295"/>
          </p:nvPr>
        </p:nvSpPr>
        <p:spPr>
          <a:xfrm>
            <a:off x="0" y="107950"/>
            <a:ext cx="8534400" cy="438150"/>
          </a:xfrm>
        </p:spPr>
        <p:txBody>
          <a:bodyPr>
            <a:spAutoFit/>
          </a:bodyPr>
          <a:lstStyle/>
          <a:p>
            <a:pPr eaLnBrk="1" hangingPunct="1"/>
            <a:r>
              <a:rPr lang="en-US" sz="3200" smtClean="0"/>
              <a:t>Introduction</a:t>
            </a:r>
            <a:endParaRPr lang="en-US" sz="3200" i="1" smtClean="0"/>
          </a:p>
        </p:txBody>
      </p:sp>
      <p:sp>
        <p:nvSpPr>
          <p:cNvPr id="1024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0245" name="Line 12"/>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4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4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911941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4294967295"/>
          </p:nvPr>
        </p:nvSpPr>
        <p:spPr>
          <a:xfrm>
            <a:off x="0" y="1308100"/>
            <a:ext cx="8534400" cy="5059363"/>
          </a:xfrm>
        </p:spPr>
        <p:txBody>
          <a:bodyPr/>
          <a:lstStyle/>
          <a:p>
            <a:pPr marL="407988" lvl="1" indent="-293688" eaLnBrk="1" hangingPunct="1">
              <a:buFont typeface="Wingdings" pitchFamily="84" charset="2"/>
              <a:buChar char="§"/>
            </a:pPr>
            <a:r>
              <a:rPr lang="en-US" sz="2800" smtClean="0"/>
              <a:t>Mitosis progresses through a series of stages:</a:t>
            </a:r>
          </a:p>
          <a:p>
            <a:pPr marL="927100" lvl="2" indent="-368300" eaLnBrk="1" hangingPunct="1"/>
            <a:r>
              <a:rPr lang="en-US" sz="2400" smtClean="0"/>
              <a:t>prophase,</a:t>
            </a:r>
          </a:p>
          <a:p>
            <a:pPr marL="927100" lvl="2" indent="-368300" eaLnBrk="1" hangingPunct="1"/>
            <a:r>
              <a:rPr lang="en-US" sz="2400" smtClean="0"/>
              <a:t>prometaphase,</a:t>
            </a:r>
          </a:p>
          <a:p>
            <a:pPr marL="927100" lvl="2" indent="-368300" eaLnBrk="1" hangingPunct="1"/>
            <a:r>
              <a:rPr lang="en-US" sz="2400" smtClean="0"/>
              <a:t>metaphase,</a:t>
            </a:r>
          </a:p>
          <a:p>
            <a:pPr marL="927100" lvl="2" indent="-368300" eaLnBrk="1" hangingPunct="1"/>
            <a:r>
              <a:rPr lang="en-US" sz="2400" smtClean="0"/>
              <a:t>anaphase, and</a:t>
            </a:r>
          </a:p>
          <a:p>
            <a:pPr marL="927100" lvl="2" indent="-368300" eaLnBrk="1" hangingPunct="1"/>
            <a:r>
              <a:rPr lang="en-US" sz="2400" smtClean="0"/>
              <a:t>telophase.</a:t>
            </a:r>
          </a:p>
          <a:p>
            <a:pPr marL="407988" lvl="1" indent="-293688" eaLnBrk="1" hangingPunct="1">
              <a:buFont typeface="Wingdings" pitchFamily="84" charset="2"/>
              <a:buChar char="§"/>
            </a:pPr>
            <a:r>
              <a:rPr lang="en-US" sz="2800" smtClean="0"/>
              <a:t>Cytokinesis often overlaps telophase.</a:t>
            </a:r>
            <a:endParaRPr lang="en-US" smtClean="0"/>
          </a:p>
        </p:txBody>
      </p:sp>
      <p:sp>
        <p:nvSpPr>
          <p:cNvPr id="41988"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changes</a:t>
            </a:r>
          </a:p>
        </p:txBody>
      </p:sp>
      <p:sp>
        <p:nvSpPr>
          <p:cNvPr id="4198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198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99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99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7771943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4294967295"/>
          </p:nvPr>
        </p:nvSpPr>
        <p:spPr>
          <a:xfrm>
            <a:off x="0" y="1309688"/>
            <a:ext cx="8534400" cy="5064125"/>
          </a:xfrm>
        </p:spPr>
        <p:txBody>
          <a:bodyPr/>
          <a:lstStyle/>
          <a:p>
            <a:pPr marL="407988" lvl="1" indent="-293688" eaLnBrk="1" hangingPunct="1">
              <a:buFont typeface="Wingdings" pitchFamily="84" charset="2"/>
              <a:buChar char="§"/>
            </a:pPr>
            <a:r>
              <a:rPr lang="en-US" sz="2800" smtClean="0"/>
              <a:t>A </a:t>
            </a:r>
            <a:r>
              <a:rPr lang="en-US" sz="2800" b="1" smtClean="0"/>
              <a:t>mitotic spindle</a:t>
            </a:r>
            <a:r>
              <a:rPr lang="en-US" sz="2800" smtClean="0"/>
              <a:t> is</a:t>
            </a:r>
          </a:p>
          <a:p>
            <a:pPr marL="927100" lvl="2" indent="-368300" eaLnBrk="1" hangingPunct="1"/>
            <a:r>
              <a:rPr lang="en-US" sz="2400" smtClean="0"/>
              <a:t>required to divide the chromosomes,</a:t>
            </a:r>
          </a:p>
          <a:p>
            <a:pPr marL="927100" lvl="2" indent="-368300" eaLnBrk="1" hangingPunct="1"/>
            <a:r>
              <a:rPr lang="en-US" sz="2400" smtClean="0"/>
              <a:t>composed of microtubules, and</a:t>
            </a:r>
          </a:p>
          <a:p>
            <a:pPr marL="927100" lvl="2" indent="-368300" eaLnBrk="1" hangingPunct="1"/>
            <a:r>
              <a:rPr lang="en-US" sz="2400" smtClean="0"/>
              <a:t>produced by </a:t>
            </a:r>
            <a:r>
              <a:rPr lang="en-US" sz="2400" b="1" smtClean="0"/>
              <a:t>centrosomes</a:t>
            </a:r>
            <a:r>
              <a:rPr lang="en-US" sz="2400" smtClean="0"/>
              <a:t>, structures in the cytoplasm that</a:t>
            </a:r>
            <a:endParaRPr lang="en-US" smtClean="0"/>
          </a:p>
          <a:p>
            <a:pPr marL="1473200" lvl="3" indent="-360363" eaLnBrk="1" hangingPunct="1"/>
            <a:r>
              <a:rPr lang="en-US" smtClean="0"/>
              <a:t>organize microtubule arrangement and</a:t>
            </a:r>
          </a:p>
          <a:p>
            <a:pPr marL="1473200" lvl="3" indent="-360363" eaLnBrk="1" hangingPunct="1"/>
            <a:r>
              <a:rPr lang="en-US" smtClean="0"/>
              <a:t>contain a pair of centrioles in animal cells.</a:t>
            </a:r>
          </a:p>
          <a:p>
            <a:pPr marL="1473200" lvl="3" indent="-360363" eaLnBrk="1" hangingPunct="1"/>
            <a:endParaRPr lang="en-US" smtClean="0"/>
          </a:p>
          <a:p>
            <a:pPr marL="1473200" lvl="3" indent="-360363" eaLnBrk="1" hangingPunct="1"/>
            <a:endParaRPr lang="en-US" smtClean="0"/>
          </a:p>
        </p:txBody>
      </p:sp>
      <p:sp>
        <p:nvSpPr>
          <p:cNvPr id="43012"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4301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301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01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01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6922522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4294967295"/>
          </p:nvPr>
        </p:nvSpPr>
        <p:spPr>
          <a:xfrm>
            <a:off x="0" y="1309688"/>
            <a:ext cx="8534400" cy="5064125"/>
          </a:xfrm>
        </p:spPr>
        <p:txBody>
          <a:bodyPr/>
          <a:lstStyle/>
          <a:p>
            <a:pPr marL="407988" lvl="1" indent="-293688" eaLnBrk="1" hangingPunct="1">
              <a:buFont typeface="Wingdings" pitchFamily="84" charset="2"/>
              <a:buChar char="§"/>
            </a:pPr>
            <a:r>
              <a:rPr lang="en-US" sz="2800" smtClean="0"/>
              <a:t>A </a:t>
            </a:r>
            <a:r>
              <a:rPr lang="en-US" sz="2800" b="1" smtClean="0"/>
              <a:t>mitotic spindle</a:t>
            </a:r>
            <a:r>
              <a:rPr lang="en-US" sz="2800" smtClean="0"/>
              <a:t> is</a:t>
            </a:r>
          </a:p>
          <a:p>
            <a:pPr marL="927100" lvl="2" indent="-368300" eaLnBrk="1" hangingPunct="1"/>
            <a:r>
              <a:rPr lang="en-US" sz="2400" smtClean="0"/>
              <a:t>required to divide the chromosomes,</a:t>
            </a:r>
          </a:p>
          <a:p>
            <a:pPr marL="927100" lvl="2" indent="-368300" eaLnBrk="1" hangingPunct="1"/>
            <a:r>
              <a:rPr lang="en-US" sz="2400" smtClean="0"/>
              <a:t>composed of microtubules, and</a:t>
            </a:r>
          </a:p>
          <a:p>
            <a:pPr marL="927100" lvl="2" indent="-368300" eaLnBrk="1" hangingPunct="1"/>
            <a:r>
              <a:rPr lang="en-US" sz="2400" smtClean="0"/>
              <a:t>produced by </a:t>
            </a:r>
            <a:r>
              <a:rPr lang="en-US" sz="2400" b="1" smtClean="0"/>
              <a:t>centrosomes</a:t>
            </a:r>
            <a:r>
              <a:rPr lang="en-US" sz="2400" smtClean="0"/>
              <a:t>, structures in the cytoplasm that</a:t>
            </a:r>
            <a:endParaRPr lang="en-US" smtClean="0"/>
          </a:p>
          <a:p>
            <a:pPr marL="1473200" lvl="3" indent="-360363" eaLnBrk="1" hangingPunct="1"/>
            <a:r>
              <a:rPr lang="en-US" smtClean="0"/>
              <a:t>organize microtubule arrangement and</a:t>
            </a:r>
          </a:p>
          <a:p>
            <a:pPr marL="1473200" lvl="3" indent="-360363" eaLnBrk="1" hangingPunct="1"/>
            <a:r>
              <a:rPr lang="en-US" smtClean="0"/>
              <a:t>contain a pair of centrioles in animal cells.</a:t>
            </a:r>
          </a:p>
          <a:p>
            <a:pPr marL="1473200" lvl="3" indent="-360363" eaLnBrk="1" hangingPunct="1"/>
            <a:endParaRPr lang="en-US" smtClean="0"/>
          </a:p>
          <a:p>
            <a:pPr marL="1473200" lvl="3" indent="-360363" eaLnBrk="1" hangingPunct="1"/>
            <a:endParaRPr lang="en-US" smtClean="0"/>
          </a:p>
        </p:txBody>
      </p:sp>
      <p:sp>
        <p:nvSpPr>
          <p:cNvPr id="44036"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4403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403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3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03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
        <p:nvSpPr>
          <p:cNvPr id="44040" name="AutoShape 7">
            <a:hlinkClick r:id="" action="ppaction://noaction" highlightClick="1"/>
          </p:cNvPr>
          <p:cNvSpPr>
            <a:spLocks noChangeArrowheads="1"/>
          </p:cNvSpPr>
          <p:nvPr/>
        </p:nvSpPr>
        <p:spPr bwMode="auto">
          <a:xfrm>
            <a:off x="3638550" y="6100763"/>
            <a:ext cx="2786063" cy="342900"/>
          </a:xfrm>
          <a:prstGeom prst="actionButtonBlank">
            <a:avLst/>
          </a:prstGeom>
          <a:solidFill>
            <a:srgbClr val="9ECCA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1400" b="1"/>
              <a:t>Video: </a:t>
            </a:r>
            <a:r>
              <a:rPr lang="en-US" sz="1400" b="1">
                <a:solidFill>
                  <a:srgbClr val="000000"/>
                </a:solidFill>
              </a:rPr>
              <a:t>Sea Urchin (time lapse)</a:t>
            </a:r>
          </a:p>
        </p:txBody>
      </p:sp>
      <p:pic>
        <p:nvPicPr>
          <p:cNvPr id="44041" name="Picture 15" descr="Campbell Concepts 7e Play Button">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4125" y="5973763"/>
            <a:ext cx="9906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AutoShape 7">
            <a:hlinkClick r:id="" action="ppaction://noaction" highlightClick="1"/>
          </p:cNvPr>
          <p:cNvSpPr>
            <a:spLocks noChangeArrowheads="1"/>
          </p:cNvSpPr>
          <p:nvPr/>
        </p:nvSpPr>
        <p:spPr bwMode="auto">
          <a:xfrm>
            <a:off x="3638550" y="5478463"/>
            <a:ext cx="2795588" cy="342900"/>
          </a:xfrm>
          <a:prstGeom prst="actionButtonBlank">
            <a:avLst/>
          </a:prstGeom>
          <a:solidFill>
            <a:srgbClr val="9ECCA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1400" b="1"/>
              <a:t>Video: </a:t>
            </a:r>
            <a:r>
              <a:rPr lang="en-US" sz="1400" b="1">
                <a:solidFill>
                  <a:srgbClr val="000000"/>
                </a:solidFill>
              </a:rPr>
              <a:t>Animal Mitosis</a:t>
            </a:r>
          </a:p>
        </p:txBody>
      </p:sp>
      <p:pic>
        <p:nvPicPr>
          <p:cNvPr id="44043" name="Picture 17" descr="Campbell Concepts 7e Play Button">
            <a:hlinkClick r:id="rId7"/>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4125" y="5351463"/>
            <a:ext cx="9906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8554961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08_05aa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835025"/>
            <a:ext cx="8548687"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8.5_1</a:t>
            </a:r>
          </a:p>
        </p:txBody>
      </p:sp>
      <p:sp>
        <p:nvSpPr>
          <p:cNvPr id="45060" name="Text Box 3"/>
          <p:cNvSpPr txBox="1">
            <a:spLocks noChangeArrowheads="1"/>
          </p:cNvSpPr>
          <p:nvPr/>
        </p:nvSpPr>
        <p:spPr bwMode="auto">
          <a:xfrm>
            <a:off x="933450" y="1077913"/>
            <a:ext cx="1598613"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INTERPHASE</a:t>
            </a:r>
          </a:p>
        </p:txBody>
      </p:sp>
      <p:sp>
        <p:nvSpPr>
          <p:cNvPr id="45061" name="Text Box 3"/>
          <p:cNvSpPr txBox="1">
            <a:spLocks noChangeArrowheads="1"/>
          </p:cNvSpPr>
          <p:nvPr/>
        </p:nvSpPr>
        <p:spPr bwMode="auto">
          <a:xfrm>
            <a:off x="5578475" y="908050"/>
            <a:ext cx="1103313"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MITOSIS</a:t>
            </a:r>
          </a:p>
        </p:txBody>
      </p:sp>
      <p:sp>
        <p:nvSpPr>
          <p:cNvPr id="45062" name="Text Box 3"/>
          <p:cNvSpPr txBox="1">
            <a:spLocks noChangeArrowheads="1"/>
          </p:cNvSpPr>
          <p:nvPr/>
        </p:nvSpPr>
        <p:spPr bwMode="auto">
          <a:xfrm>
            <a:off x="4044950" y="1219200"/>
            <a:ext cx="1089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Prophase</a:t>
            </a:r>
          </a:p>
        </p:txBody>
      </p:sp>
      <p:sp>
        <p:nvSpPr>
          <p:cNvPr id="45063" name="Text Box 3"/>
          <p:cNvSpPr txBox="1">
            <a:spLocks noChangeArrowheads="1"/>
          </p:cNvSpPr>
          <p:nvPr/>
        </p:nvSpPr>
        <p:spPr bwMode="auto">
          <a:xfrm>
            <a:off x="6699250" y="1217613"/>
            <a:ext cx="163671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Prometaphase</a:t>
            </a:r>
          </a:p>
        </p:txBody>
      </p:sp>
      <p:sp>
        <p:nvSpPr>
          <p:cNvPr id="45064" name="Text Box 3"/>
          <p:cNvSpPr txBox="1">
            <a:spLocks noChangeArrowheads="1"/>
          </p:cNvSpPr>
          <p:nvPr/>
        </p:nvSpPr>
        <p:spPr bwMode="auto">
          <a:xfrm>
            <a:off x="4457700" y="2333625"/>
            <a:ext cx="1414463"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Centrosome</a:t>
            </a:r>
          </a:p>
        </p:txBody>
      </p:sp>
      <p:sp>
        <p:nvSpPr>
          <p:cNvPr id="45065" name="Text Box 3"/>
          <p:cNvSpPr txBox="1">
            <a:spLocks noChangeArrowheads="1"/>
          </p:cNvSpPr>
          <p:nvPr/>
        </p:nvSpPr>
        <p:spPr bwMode="auto">
          <a:xfrm>
            <a:off x="3378200" y="1800225"/>
            <a:ext cx="14811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Early mitotic</a:t>
            </a:r>
          </a:p>
          <a:p>
            <a:pPr>
              <a:lnSpc>
                <a:spcPct val="90000"/>
              </a:lnSpc>
            </a:pPr>
            <a:r>
              <a:rPr lang="en-US" sz="1800" b="1"/>
              <a:t>spindle</a:t>
            </a:r>
          </a:p>
        </p:txBody>
      </p:sp>
      <p:sp>
        <p:nvSpPr>
          <p:cNvPr id="45066" name="Text Box 3"/>
          <p:cNvSpPr txBox="1">
            <a:spLocks noChangeArrowheads="1"/>
          </p:cNvSpPr>
          <p:nvPr/>
        </p:nvSpPr>
        <p:spPr bwMode="auto">
          <a:xfrm>
            <a:off x="2162175" y="2543175"/>
            <a:ext cx="132873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Chromatin</a:t>
            </a:r>
          </a:p>
        </p:txBody>
      </p:sp>
      <p:sp>
        <p:nvSpPr>
          <p:cNvPr id="45067" name="Text Box 3"/>
          <p:cNvSpPr txBox="1">
            <a:spLocks noChangeArrowheads="1"/>
          </p:cNvSpPr>
          <p:nvPr/>
        </p:nvSpPr>
        <p:spPr bwMode="auto">
          <a:xfrm>
            <a:off x="6116638" y="1724025"/>
            <a:ext cx="158432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Fragments of</a:t>
            </a:r>
          </a:p>
          <a:p>
            <a:pPr>
              <a:lnSpc>
                <a:spcPct val="90000"/>
              </a:lnSpc>
            </a:pPr>
            <a:r>
              <a:rPr lang="en-US" sz="1800" b="1"/>
              <a:t>the nuclear</a:t>
            </a:r>
          </a:p>
          <a:p>
            <a:pPr>
              <a:lnSpc>
                <a:spcPct val="80000"/>
              </a:lnSpc>
            </a:pPr>
            <a:r>
              <a:rPr lang="en-US" sz="1800" b="1"/>
              <a:t>envelope</a:t>
            </a:r>
          </a:p>
        </p:txBody>
      </p:sp>
      <p:sp>
        <p:nvSpPr>
          <p:cNvPr id="45068" name="Text Box 3"/>
          <p:cNvSpPr txBox="1">
            <a:spLocks noChangeArrowheads="1"/>
          </p:cNvSpPr>
          <p:nvPr/>
        </p:nvSpPr>
        <p:spPr bwMode="auto">
          <a:xfrm>
            <a:off x="7439025" y="2303463"/>
            <a:ext cx="13716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Kinetochore</a:t>
            </a:r>
          </a:p>
        </p:txBody>
      </p:sp>
      <p:sp>
        <p:nvSpPr>
          <p:cNvPr id="45069" name="Text Box 3"/>
          <p:cNvSpPr txBox="1">
            <a:spLocks noChangeArrowheads="1"/>
          </p:cNvSpPr>
          <p:nvPr/>
        </p:nvSpPr>
        <p:spPr bwMode="auto">
          <a:xfrm>
            <a:off x="719138" y="1684338"/>
            <a:ext cx="2309812"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Centrosomes</a:t>
            </a:r>
          </a:p>
          <a:p>
            <a:pPr>
              <a:lnSpc>
                <a:spcPct val="90000"/>
              </a:lnSpc>
            </a:pPr>
            <a:r>
              <a:rPr lang="en-US" sz="1800" b="1"/>
              <a:t>(with centriole pairs)</a:t>
            </a:r>
          </a:p>
        </p:txBody>
      </p:sp>
      <p:sp>
        <p:nvSpPr>
          <p:cNvPr id="45070" name="Text Box 3"/>
          <p:cNvSpPr txBox="1">
            <a:spLocks noChangeArrowheads="1"/>
          </p:cNvSpPr>
          <p:nvPr/>
        </p:nvSpPr>
        <p:spPr bwMode="auto">
          <a:xfrm>
            <a:off x="330200" y="2376488"/>
            <a:ext cx="118427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Centrioles</a:t>
            </a:r>
          </a:p>
        </p:txBody>
      </p:sp>
      <p:sp>
        <p:nvSpPr>
          <p:cNvPr id="45071" name="Text Box 3"/>
          <p:cNvSpPr txBox="1">
            <a:spLocks noChangeArrowheads="1"/>
          </p:cNvSpPr>
          <p:nvPr/>
        </p:nvSpPr>
        <p:spPr bwMode="auto">
          <a:xfrm>
            <a:off x="412750" y="5132388"/>
            <a:ext cx="11430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Nuclear</a:t>
            </a:r>
          </a:p>
          <a:p>
            <a:pPr>
              <a:lnSpc>
                <a:spcPct val="90000"/>
              </a:lnSpc>
            </a:pPr>
            <a:r>
              <a:rPr lang="en-US" sz="1800" b="1"/>
              <a:t>envelope</a:t>
            </a:r>
          </a:p>
        </p:txBody>
      </p:sp>
      <p:sp>
        <p:nvSpPr>
          <p:cNvPr id="45072" name="Text Box 3"/>
          <p:cNvSpPr txBox="1">
            <a:spLocks noChangeArrowheads="1"/>
          </p:cNvSpPr>
          <p:nvPr/>
        </p:nvSpPr>
        <p:spPr bwMode="auto">
          <a:xfrm>
            <a:off x="1792288" y="5181600"/>
            <a:ext cx="11938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Plasma</a:t>
            </a:r>
          </a:p>
          <a:p>
            <a:pPr>
              <a:lnSpc>
                <a:spcPct val="90000"/>
              </a:lnSpc>
            </a:pPr>
            <a:r>
              <a:rPr lang="en-US" sz="1800" b="1"/>
              <a:t>membrane</a:t>
            </a:r>
          </a:p>
        </p:txBody>
      </p:sp>
      <p:sp>
        <p:nvSpPr>
          <p:cNvPr id="45073" name="Text Box 3"/>
          <p:cNvSpPr txBox="1">
            <a:spLocks noChangeArrowheads="1"/>
          </p:cNvSpPr>
          <p:nvPr/>
        </p:nvSpPr>
        <p:spPr bwMode="auto">
          <a:xfrm>
            <a:off x="3451225" y="5149850"/>
            <a:ext cx="201295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Chromosome,</a:t>
            </a:r>
          </a:p>
          <a:p>
            <a:pPr>
              <a:lnSpc>
                <a:spcPct val="90000"/>
              </a:lnSpc>
            </a:pPr>
            <a:r>
              <a:rPr lang="en-US" sz="1800" b="1"/>
              <a:t>consisting of two</a:t>
            </a:r>
          </a:p>
          <a:p>
            <a:pPr>
              <a:lnSpc>
                <a:spcPct val="90000"/>
              </a:lnSpc>
            </a:pPr>
            <a:r>
              <a:rPr lang="en-US" sz="1800" b="1"/>
              <a:t>sister chromatids</a:t>
            </a:r>
          </a:p>
        </p:txBody>
      </p:sp>
      <p:sp>
        <p:nvSpPr>
          <p:cNvPr id="45074" name="Text Box 3"/>
          <p:cNvSpPr txBox="1">
            <a:spLocks noChangeArrowheads="1"/>
          </p:cNvSpPr>
          <p:nvPr/>
        </p:nvSpPr>
        <p:spPr bwMode="auto">
          <a:xfrm>
            <a:off x="5518150" y="5062538"/>
            <a:ext cx="1371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Centromere</a:t>
            </a:r>
          </a:p>
        </p:txBody>
      </p:sp>
      <p:sp>
        <p:nvSpPr>
          <p:cNvPr id="45075" name="Text Box 3"/>
          <p:cNvSpPr txBox="1">
            <a:spLocks noChangeArrowheads="1"/>
          </p:cNvSpPr>
          <p:nvPr/>
        </p:nvSpPr>
        <p:spPr bwMode="auto">
          <a:xfrm>
            <a:off x="7370763" y="5240338"/>
            <a:ext cx="1524000"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Spindle</a:t>
            </a:r>
          </a:p>
          <a:p>
            <a:pPr>
              <a:lnSpc>
                <a:spcPct val="90000"/>
              </a:lnSpc>
            </a:pPr>
            <a:r>
              <a:rPr lang="en-US" sz="1800" b="1"/>
              <a:t>microtubules</a:t>
            </a:r>
          </a:p>
        </p:txBody>
      </p:sp>
      <p:sp>
        <p:nvSpPr>
          <p:cNvPr id="45076" name="Line 20"/>
          <p:cNvSpPr>
            <a:spLocks noChangeShapeType="1"/>
          </p:cNvSpPr>
          <p:nvPr/>
        </p:nvSpPr>
        <p:spPr bwMode="auto">
          <a:xfrm flipH="1">
            <a:off x="1509713" y="2173288"/>
            <a:ext cx="223837" cy="6302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77" name="Line 21"/>
          <p:cNvSpPr>
            <a:spLocks noChangeShapeType="1"/>
          </p:cNvSpPr>
          <p:nvPr/>
        </p:nvSpPr>
        <p:spPr bwMode="auto">
          <a:xfrm flipV="1">
            <a:off x="1855788" y="2811463"/>
            <a:ext cx="627062" cy="768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78" name="Line 22"/>
          <p:cNvSpPr>
            <a:spLocks noChangeShapeType="1"/>
          </p:cNvSpPr>
          <p:nvPr/>
        </p:nvSpPr>
        <p:spPr bwMode="auto">
          <a:xfrm flipV="1">
            <a:off x="1006475" y="4638675"/>
            <a:ext cx="393700" cy="5175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79" name="Line 23"/>
          <p:cNvSpPr>
            <a:spLocks noChangeShapeType="1"/>
          </p:cNvSpPr>
          <p:nvPr/>
        </p:nvSpPr>
        <p:spPr bwMode="auto">
          <a:xfrm>
            <a:off x="1931988" y="4984750"/>
            <a:ext cx="166687" cy="2143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5080" name="Group 24"/>
          <p:cNvGrpSpPr>
            <a:grpSpLocks/>
          </p:cNvGrpSpPr>
          <p:nvPr/>
        </p:nvGrpSpPr>
        <p:grpSpPr bwMode="auto">
          <a:xfrm>
            <a:off x="4524375" y="4573588"/>
            <a:ext cx="333375" cy="579437"/>
            <a:chOff x="2850" y="2881"/>
            <a:chExt cx="210" cy="365"/>
          </a:xfrm>
        </p:grpSpPr>
        <p:sp>
          <p:nvSpPr>
            <p:cNvPr id="45097" name="Line 25"/>
            <p:cNvSpPr>
              <a:spLocks noChangeShapeType="1"/>
            </p:cNvSpPr>
            <p:nvPr/>
          </p:nvSpPr>
          <p:spPr bwMode="auto">
            <a:xfrm flipV="1">
              <a:off x="2850" y="2881"/>
              <a:ext cx="136" cy="3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98" name="Line 26"/>
            <p:cNvSpPr>
              <a:spLocks noChangeShapeType="1"/>
            </p:cNvSpPr>
            <p:nvPr/>
          </p:nvSpPr>
          <p:spPr bwMode="auto">
            <a:xfrm flipV="1">
              <a:off x="2850" y="2902"/>
              <a:ext cx="210" cy="3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5081" name="Line 27"/>
          <p:cNvSpPr>
            <a:spLocks noChangeShapeType="1"/>
          </p:cNvSpPr>
          <p:nvPr/>
        </p:nvSpPr>
        <p:spPr bwMode="auto">
          <a:xfrm>
            <a:off x="4970463" y="4256088"/>
            <a:ext cx="785812" cy="8429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82" name="Line 28"/>
          <p:cNvSpPr>
            <a:spLocks noChangeShapeType="1"/>
          </p:cNvSpPr>
          <p:nvPr/>
        </p:nvSpPr>
        <p:spPr bwMode="auto">
          <a:xfrm flipH="1" flipV="1">
            <a:off x="3856038" y="2287588"/>
            <a:ext cx="234950" cy="9032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83" name="Line 29"/>
          <p:cNvSpPr>
            <a:spLocks noChangeShapeType="1"/>
          </p:cNvSpPr>
          <p:nvPr/>
        </p:nvSpPr>
        <p:spPr bwMode="auto">
          <a:xfrm flipV="1">
            <a:off x="4765675" y="2609850"/>
            <a:ext cx="206375" cy="4032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5084" name="Group 30"/>
          <p:cNvGrpSpPr>
            <a:grpSpLocks/>
          </p:cNvGrpSpPr>
          <p:nvPr/>
        </p:nvGrpSpPr>
        <p:grpSpPr bwMode="auto">
          <a:xfrm>
            <a:off x="6465888" y="2576513"/>
            <a:ext cx="1316037" cy="800100"/>
            <a:chOff x="4073" y="1623"/>
            <a:chExt cx="829" cy="504"/>
          </a:xfrm>
        </p:grpSpPr>
        <p:sp>
          <p:nvSpPr>
            <p:cNvPr id="45095" name="Line 31"/>
            <p:cNvSpPr>
              <a:spLocks noChangeShapeType="1"/>
            </p:cNvSpPr>
            <p:nvPr/>
          </p:nvSpPr>
          <p:spPr bwMode="auto">
            <a:xfrm rot="17307653" flipV="1">
              <a:off x="4082" y="1614"/>
              <a:ext cx="504" cy="5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96" name="Line 32"/>
            <p:cNvSpPr>
              <a:spLocks noChangeShapeType="1"/>
            </p:cNvSpPr>
            <p:nvPr/>
          </p:nvSpPr>
          <p:spPr bwMode="auto">
            <a:xfrm rot="17307653" flipH="1">
              <a:off x="4338" y="1428"/>
              <a:ext cx="321" cy="80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5085" name="AutoShape 33"/>
          <p:cNvSpPr>
            <a:spLocks/>
          </p:cNvSpPr>
          <p:nvPr/>
        </p:nvSpPr>
        <p:spPr bwMode="auto">
          <a:xfrm rot="-5956086">
            <a:off x="1458119" y="2526507"/>
            <a:ext cx="120650" cy="639762"/>
          </a:xfrm>
          <a:prstGeom prst="rightBrace">
            <a:avLst>
              <a:gd name="adj1" fmla="val 44189"/>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86" name="Line 34"/>
          <p:cNvSpPr>
            <a:spLocks noChangeShapeType="1"/>
          </p:cNvSpPr>
          <p:nvPr/>
        </p:nvSpPr>
        <p:spPr bwMode="auto">
          <a:xfrm>
            <a:off x="7983538" y="2590800"/>
            <a:ext cx="0" cy="12017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5087" name="Group 35"/>
          <p:cNvGrpSpPr>
            <a:grpSpLocks/>
          </p:cNvGrpSpPr>
          <p:nvPr/>
        </p:nvGrpSpPr>
        <p:grpSpPr bwMode="auto">
          <a:xfrm>
            <a:off x="7805738" y="4525963"/>
            <a:ext cx="284162" cy="744537"/>
            <a:chOff x="4917" y="2851"/>
            <a:chExt cx="179" cy="469"/>
          </a:xfrm>
        </p:grpSpPr>
        <p:sp>
          <p:nvSpPr>
            <p:cNvPr id="45093" name="Line 36"/>
            <p:cNvSpPr>
              <a:spLocks noChangeShapeType="1"/>
            </p:cNvSpPr>
            <p:nvPr/>
          </p:nvSpPr>
          <p:spPr bwMode="auto">
            <a:xfrm flipH="1">
              <a:off x="4917" y="2851"/>
              <a:ext cx="6" cy="46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94" name="Line 37"/>
            <p:cNvSpPr>
              <a:spLocks noChangeShapeType="1"/>
            </p:cNvSpPr>
            <p:nvPr/>
          </p:nvSpPr>
          <p:spPr bwMode="auto">
            <a:xfrm flipV="1">
              <a:off x="4917" y="2904"/>
              <a:ext cx="179" cy="4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5088" name="Group 38"/>
          <p:cNvGrpSpPr>
            <a:grpSpLocks/>
          </p:cNvGrpSpPr>
          <p:nvPr/>
        </p:nvGrpSpPr>
        <p:grpSpPr bwMode="auto">
          <a:xfrm>
            <a:off x="900113" y="2628900"/>
            <a:ext cx="560387" cy="544513"/>
            <a:chOff x="567" y="1656"/>
            <a:chExt cx="353" cy="343"/>
          </a:xfrm>
        </p:grpSpPr>
        <p:grpSp>
          <p:nvGrpSpPr>
            <p:cNvPr id="45089" name="Group 39"/>
            <p:cNvGrpSpPr>
              <a:grpSpLocks/>
            </p:cNvGrpSpPr>
            <p:nvPr/>
          </p:nvGrpSpPr>
          <p:grpSpPr bwMode="auto">
            <a:xfrm>
              <a:off x="567" y="1871"/>
              <a:ext cx="353" cy="128"/>
              <a:chOff x="567" y="1871"/>
              <a:chExt cx="353" cy="128"/>
            </a:xfrm>
          </p:grpSpPr>
          <p:sp>
            <p:nvSpPr>
              <p:cNvPr id="45091" name="Line 40"/>
              <p:cNvSpPr>
                <a:spLocks noChangeShapeType="1"/>
              </p:cNvSpPr>
              <p:nvPr/>
            </p:nvSpPr>
            <p:spPr bwMode="auto">
              <a:xfrm>
                <a:off x="567" y="1871"/>
                <a:ext cx="264" cy="1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92" name="Line 41"/>
              <p:cNvSpPr>
                <a:spLocks noChangeShapeType="1"/>
              </p:cNvSpPr>
              <p:nvPr/>
            </p:nvSpPr>
            <p:spPr bwMode="auto">
              <a:xfrm>
                <a:off x="567" y="1871"/>
                <a:ext cx="353" cy="12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5090" name="Line 42"/>
            <p:cNvSpPr>
              <a:spLocks noChangeShapeType="1"/>
            </p:cNvSpPr>
            <p:nvPr/>
          </p:nvSpPr>
          <p:spPr bwMode="auto">
            <a:xfrm flipV="1">
              <a:off x="568" y="1656"/>
              <a:ext cx="0" cy="21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744715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4294967295"/>
          </p:nvPr>
        </p:nvSpPr>
        <p:spPr>
          <a:xfrm>
            <a:off x="0" y="1309688"/>
            <a:ext cx="8534400" cy="5408612"/>
          </a:xfrm>
        </p:spPr>
        <p:txBody>
          <a:bodyPr/>
          <a:lstStyle/>
          <a:p>
            <a:pPr marL="407988" lvl="1" indent="-293688" eaLnBrk="1" hangingPunct="1">
              <a:buFont typeface="Wingdings" pitchFamily="84" charset="2"/>
              <a:buChar char="§"/>
            </a:pPr>
            <a:r>
              <a:rPr lang="en-US" sz="2800" b="1" smtClean="0"/>
              <a:t>Interphase</a:t>
            </a:r>
            <a:endParaRPr lang="en-US" sz="3200" smtClean="0"/>
          </a:p>
          <a:p>
            <a:pPr marL="927100" lvl="2" indent="-368300" eaLnBrk="1" hangingPunct="1"/>
            <a:r>
              <a:rPr lang="en-US" sz="2400" smtClean="0"/>
              <a:t>The cytoplasmic contents double,</a:t>
            </a:r>
          </a:p>
          <a:p>
            <a:pPr marL="927100" lvl="2" indent="-368300" eaLnBrk="1" hangingPunct="1"/>
            <a:r>
              <a:rPr lang="en-US" sz="2400" smtClean="0"/>
              <a:t>two centrosomes form,</a:t>
            </a:r>
          </a:p>
          <a:p>
            <a:pPr marL="927100" lvl="2" indent="-368300" eaLnBrk="1" hangingPunct="1"/>
            <a:r>
              <a:rPr lang="en-US" sz="2400" smtClean="0"/>
              <a:t>chromosomes duplicate in the nucleus during the S phase, and</a:t>
            </a:r>
          </a:p>
          <a:p>
            <a:pPr marL="927100" lvl="2" indent="-368300" eaLnBrk="1" hangingPunct="1"/>
            <a:r>
              <a:rPr lang="en-US" sz="2400" smtClean="0"/>
              <a:t>nucleoli, sites of ribosome assembly, are visible.</a:t>
            </a:r>
          </a:p>
        </p:txBody>
      </p:sp>
      <p:sp>
        <p:nvSpPr>
          <p:cNvPr id="46084"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4608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608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608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608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9614834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08_05ab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088" y="1392238"/>
            <a:ext cx="3170237"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8.5_2</a:t>
            </a:r>
          </a:p>
        </p:txBody>
      </p:sp>
      <p:sp>
        <p:nvSpPr>
          <p:cNvPr id="47108" name="Text Box 3"/>
          <p:cNvSpPr txBox="1">
            <a:spLocks noChangeArrowheads="1"/>
          </p:cNvSpPr>
          <p:nvPr/>
        </p:nvSpPr>
        <p:spPr bwMode="auto">
          <a:xfrm>
            <a:off x="3581400" y="4986338"/>
            <a:ext cx="19954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INTERPHASE</a:t>
            </a:r>
          </a:p>
        </p:txBody>
      </p:sp>
    </p:spTree>
    <p:extLst>
      <p:ext uri="{BB962C8B-B14F-4D97-AF65-F5344CB8AC3E}">
        <p14:creationId xmlns:p14="http://schemas.microsoft.com/office/powerpoint/2010/main" val="11724502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08_05a_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276225"/>
            <a:ext cx="8548687" cy="63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8.5_left</a:t>
            </a:r>
          </a:p>
        </p:txBody>
      </p:sp>
      <p:sp>
        <p:nvSpPr>
          <p:cNvPr id="48132" name="Text Box 3"/>
          <p:cNvSpPr txBox="1">
            <a:spLocks noChangeArrowheads="1"/>
          </p:cNvSpPr>
          <p:nvPr/>
        </p:nvSpPr>
        <p:spPr bwMode="auto">
          <a:xfrm>
            <a:off x="1158875" y="484188"/>
            <a:ext cx="1271588"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INTERPHASE</a:t>
            </a:r>
          </a:p>
        </p:txBody>
      </p:sp>
      <p:sp>
        <p:nvSpPr>
          <p:cNvPr id="48133" name="Text Box 3"/>
          <p:cNvSpPr txBox="1">
            <a:spLocks noChangeArrowheads="1"/>
          </p:cNvSpPr>
          <p:nvPr/>
        </p:nvSpPr>
        <p:spPr bwMode="auto">
          <a:xfrm>
            <a:off x="5441950" y="339725"/>
            <a:ext cx="754063"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MITOSIS</a:t>
            </a:r>
          </a:p>
        </p:txBody>
      </p:sp>
      <p:sp>
        <p:nvSpPr>
          <p:cNvPr id="48134" name="Text Box 3"/>
          <p:cNvSpPr txBox="1">
            <a:spLocks noChangeArrowheads="1"/>
          </p:cNvSpPr>
          <p:nvPr/>
        </p:nvSpPr>
        <p:spPr bwMode="auto">
          <a:xfrm>
            <a:off x="4086225" y="603250"/>
            <a:ext cx="804863"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Prophase</a:t>
            </a:r>
          </a:p>
        </p:txBody>
      </p:sp>
      <p:sp>
        <p:nvSpPr>
          <p:cNvPr id="48135" name="Text Box 3"/>
          <p:cNvSpPr txBox="1">
            <a:spLocks noChangeArrowheads="1"/>
          </p:cNvSpPr>
          <p:nvPr/>
        </p:nvSpPr>
        <p:spPr bwMode="auto">
          <a:xfrm>
            <a:off x="6543675" y="603250"/>
            <a:ext cx="1244600"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Prometaphase</a:t>
            </a:r>
          </a:p>
        </p:txBody>
      </p:sp>
      <p:sp>
        <p:nvSpPr>
          <p:cNvPr id="48136" name="Text Box 3"/>
          <p:cNvSpPr txBox="1">
            <a:spLocks noChangeArrowheads="1"/>
          </p:cNvSpPr>
          <p:nvPr/>
        </p:nvSpPr>
        <p:spPr bwMode="auto">
          <a:xfrm>
            <a:off x="4914900" y="3414713"/>
            <a:ext cx="12446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Centrosome</a:t>
            </a:r>
          </a:p>
        </p:txBody>
      </p:sp>
      <p:sp>
        <p:nvSpPr>
          <p:cNvPr id="48137" name="Text Box 3"/>
          <p:cNvSpPr txBox="1">
            <a:spLocks noChangeArrowheads="1"/>
          </p:cNvSpPr>
          <p:nvPr/>
        </p:nvSpPr>
        <p:spPr bwMode="auto">
          <a:xfrm>
            <a:off x="3465513" y="3200400"/>
            <a:ext cx="111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Early mitotic</a:t>
            </a:r>
          </a:p>
          <a:p>
            <a:pPr>
              <a:lnSpc>
                <a:spcPct val="90000"/>
              </a:lnSpc>
            </a:pPr>
            <a:r>
              <a:rPr lang="en-US" sz="1400" b="1"/>
              <a:t>spindle</a:t>
            </a:r>
          </a:p>
        </p:txBody>
      </p:sp>
      <p:sp>
        <p:nvSpPr>
          <p:cNvPr id="48138" name="Text Box 3"/>
          <p:cNvSpPr txBox="1">
            <a:spLocks noChangeArrowheads="1"/>
          </p:cNvSpPr>
          <p:nvPr/>
        </p:nvSpPr>
        <p:spPr bwMode="auto">
          <a:xfrm>
            <a:off x="2263775" y="3549650"/>
            <a:ext cx="973138"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Chromatin</a:t>
            </a:r>
          </a:p>
        </p:txBody>
      </p:sp>
      <p:sp>
        <p:nvSpPr>
          <p:cNvPr id="48139" name="Text Box 3"/>
          <p:cNvSpPr txBox="1">
            <a:spLocks noChangeArrowheads="1"/>
          </p:cNvSpPr>
          <p:nvPr/>
        </p:nvSpPr>
        <p:spPr bwMode="auto">
          <a:xfrm>
            <a:off x="6826250" y="3167063"/>
            <a:ext cx="185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Fragments of</a:t>
            </a:r>
          </a:p>
          <a:p>
            <a:pPr>
              <a:lnSpc>
                <a:spcPct val="90000"/>
              </a:lnSpc>
            </a:pPr>
            <a:r>
              <a:rPr lang="en-US" sz="1400" b="1"/>
              <a:t>the nuclear envelope</a:t>
            </a:r>
          </a:p>
        </p:txBody>
      </p:sp>
      <p:sp>
        <p:nvSpPr>
          <p:cNvPr id="48140" name="Text Box 3"/>
          <p:cNvSpPr txBox="1">
            <a:spLocks noChangeArrowheads="1"/>
          </p:cNvSpPr>
          <p:nvPr/>
        </p:nvSpPr>
        <p:spPr bwMode="auto">
          <a:xfrm>
            <a:off x="7785100" y="3778250"/>
            <a:ext cx="110807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Kinetochore</a:t>
            </a:r>
          </a:p>
        </p:txBody>
      </p:sp>
      <p:sp>
        <p:nvSpPr>
          <p:cNvPr id="48141" name="Text Box 3"/>
          <p:cNvSpPr txBox="1">
            <a:spLocks noChangeArrowheads="1"/>
          </p:cNvSpPr>
          <p:nvPr/>
        </p:nvSpPr>
        <p:spPr bwMode="auto">
          <a:xfrm>
            <a:off x="608013" y="3062288"/>
            <a:ext cx="188753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Centrosomes</a:t>
            </a:r>
          </a:p>
          <a:p>
            <a:pPr>
              <a:lnSpc>
                <a:spcPct val="90000"/>
              </a:lnSpc>
            </a:pPr>
            <a:r>
              <a:rPr lang="en-US" sz="1400" b="1"/>
              <a:t>(with centriole pairs)</a:t>
            </a:r>
          </a:p>
        </p:txBody>
      </p:sp>
      <p:sp>
        <p:nvSpPr>
          <p:cNvPr id="48142" name="Text Box 3"/>
          <p:cNvSpPr txBox="1">
            <a:spLocks noChangeArrowheads="1"/>
          </p:cNvSpPr>
          <p:nvPr/>
        </p:nvSpPr>
        <p:spPr bwMode="auto">
          <a:xfrm>
            <a:off x="331788" y="3694113"/>
            <a:ext cx="973137"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Centrioles</a:t>
            </a:r>
          </a:p>
        </p:txBody>
      </p:sp>
      <p:sp>
        <p:nvSpPr>
          <p:cNvPr id="48143" name="Text Box 3"/>
          <p:cNvSpPr txBox="1">
            <a:spLocks noChangeArrowheads="1"/>
          </p:cNvSpPr>
          <p:nvPr/>
        </p:nvSpPr>
        <p:spPr bwMode="auto">
          <a:xfrm>
            <a:off x="590550" y="5735638"/>
            <a:ext cx="973138"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Nuclear</a:t>
            </a:r>
          </a:p>
          <a:p>
            <a:pPr>
              <a:lnSpc>
                <a:spcPct val="90000"/>
              </a:lnSpc>
            </a:pPr>
            <a:r>
              <a:rPr lang="en-US" sz="1400" b="1"/>
              <a:t>envelope</a:t>
            </a:r>
          </a:p>
        </p:txBody>
      </p:sp>
      <p:sp>
        <p:nvSpPr>
          <p:cNvPr id="48144" name="Text Box 3"/>
          <p:cNvSpPr txBox="1">
            <a:spLocks noChangeArrowheads="1"/>
          </p:cNvSpPr>
          <p:nvPr/>
        </p:nvSpPr>
        <p:spPr bwMode="auto">
          <a:xfrm>
            <a:off x="2436813" y="5776913"/>
            <a:ext cx="9731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Plasma</a:t>
            </a:r>
          </a:p>
          <a:p>
            <a:pPr>
              <a:lnSpc>
                <a:spcPct val="90000"/>
              </a:lnSpc>
            </a:pPr>
            <a:r>
              <a:rPr lang="en-US" sz="1400" b="1"/>
              <a:t>membrane</a:t>
            </a:r>
          </a:p>
        </p:txBody>
      </p:sp>
      <p:sp>
        <p:nvSpPr>
          <p:cNvPr id="48145" name="Text Box 3"/>
          <p:cNvSpPr txBox="1">
            <a:spLocks noChangeArrowheads="1"/>
          </p:cNvSpPr>
          <p:nvPr/>
        </p:nvSpPr>
        <p:spPr bwMode="auto">
          <a:xfrm>
            <a:off x="3611563" y="5845175"/>
            <a:ext cx="152241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Chromosome,</a:t>
            </a:r>
          </a:p>
          <a:p>
            <a:pPr>
              <a:lnSpc>
                <a:spcPct val="90000"/>
              </a:lnSpc>
            </a:pPr>
            <a:r>
              <a:rPr lang="en-US" sz="1400" b="1"/>
              <a:t>consisting of two</a:t>
            </a:r>
          </a:p>
          <a:p>
            <a:pPr>
              <a:lnSpc>
                <a:spcPct val="90000"/>
              </a:lnSpc>
            </a:pPr>
            <a:r>
              <a:rPr lang="en-US" sz="1400" b="1"/>
              <a:t>sister chromatids</a:t>
            </a:r>
          </a:p>
        </p:txBody>
      </p:sp>
      <p:sp>
        <p:nvSpPr>
          <p:cNvPr id="48146" name="Text Box 3"/>
          <p:cNvSpPr txBox="1">
            <a:spLocks noChangeArrowheads="1"/>
          </p:cNvSpPr>
          <p:nvPr/>
        </p:nvSpPr>
        <p:spPr bwMode="auto">
          <a:xfrm>
            <a:off x="5108575" y="5761038"/>
            <a:ext cx="124460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400" b="1"/>
              <a:t>Centromere</a:t>
            </a:r>
          </a:p>
        </p:txBody>
      </p:sp>
      <p:sp>
        <p:nvSpPr>
          <p:cNvPr id="48147" name="Text Box 3"/>
          <p:cNvSpPr txBox="1">
            <a:spLocks noChangeArrowheads="1"/>
          </p:cNvSpPr>
          <p:nvPr/>
        </p:nvSpPr>
        <p:spPr bwMode="auto">
          <a:xfrm>
            <a:off x="7524750" y="5784850"/>
            <a:ext cx="116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400" b="1"/>
              <a:t>Spindle</a:t>
            </a:r>
          </a:p>
          <a:p>
            <a:pPr>
              <a:lnSpc>
                <a:spcPct val="90000"/>
              </a:lnSpc>
            </a:pPr>
            <a:r>
              <a:rPr lang="en-US" sz="1400" b="1"/>
              <a:t>microtubules</a:t>
            </a:r>
          </a:p>
        </p:txBody>
      </p:sp>
      <p:sp>
        <p:nvSpPr>
          <p:cNvPr id="48148" name="Line 20"/>
          <p:cNvSpPr>
            <a:spLocks noChangeShapeType="1"/>
          </p:cNvSpPr>
          <p:nvPr/>
        </p:nvSpPr>
        <p:spPr bwMode="auto">
          <a:xfrm>
            <a:off x="1773238" y="3454400"/>
            <a:ext cx="85725" cy="3429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8149" name="Group 21"/>
          <p:cNvGrpSpPr>
            <a:grpSpLocks/>
          </p:cNvGrpSpPr>
          <p:nvPr/>
        </p:nvGrpSpPr>
        <p:grpSpPr bwMode="auto">
          <a:xfrm>
            <a:off x="1231900" y="3814763"/>
            <a:ext cx="588963" cy="307975"/>
            <a:chOff x="776" y="2403"/>
            <a:chExt cx="371" cy="194"/>
          </a:xfrm>
        </p:grpSpPr>
        <p:sp>
          <p:nvSpPr>
            <p:cNvPr id="48167" name="Line 22"/>
            <p:cNvSpPr>
              <a:spLocks noChangeShapeType="1"/>
            </p:cNvSpPr>
            <p:nvPr/>
          </p:nvSpPr>
          <p:spPr bwMode="auto">
            <a:xfrm>
              <a:off x="776" y="2403"/>
              <a:ext cx="288" cy="1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8" name="Line 23"/>
            <p:cNvSpPr>
              <a:spLocks noChangeShapeType="1"/>
            </p:cNvSpPr>
            <p:nvPr/>
          </p:nvSpPr>
          <p:spPr bwMode="auto">
            <a:xfrm>
              <a:off x="776" y="2403"/>
              <a:ext cx="371" cy="19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50" name="Line 24"/>
          <p:cNvSpPr>
            <a:spLocks noChangeShapeType="1"/>
          </p:cNvSpPr>
          <p:nvPr/>
        </p:nvSpPr>
        <p:spPr bwMode="auto">
          <a:xfrm flipV="1">
            <a:off x="2159000" y="3754438"/>
            <a:ext cx="304800" cy="7286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1" name="Line 25"/>
          <p:cNvSpPr>
            <a:spLocks noChangeShapeType="1"/>
          </p:cNvSpPr>
          <p:nvPr/>
        </p:nvSpPr>
        <p:spPr bwMode="auto">
          <a:xfrm flipV="1">
            <a:off x="1274763" y="5397500"/>
            <a:ext cx="473075" cy="431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2" name="Line 26"/>
          <p:cNvSpPr>
            <a:spLocks noChangeShapeType="1"/>
          </p:cNvSpPr>
          <p:nvPr/>
        </p:nvSpPr>
        <p:spPr bwMode="auto">
          <a:xfrm>
            <a:off x="2217738" y="5702300"/>
            <a:ext cx="195262" cy="1571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8153" name="Group 27"/>
          <p:cNvGrpSpPr>
            <a:grpSpLocks/>
          </p:cNvGrpSpPr>
          <p:nvPr/>
        </p:nvGrpSpPr>
        <p:grpSpPr bwMode="auto">
          <a:xfrm>
            <a:off x="4470400" y="5351463"/>
            <a:ext cx="296863" cy="511175"/>
            <a:chOff x="2816" y="3371"/>
            <a:chExt cx="187" cy="322"/>
          </a:xfrm>
        </p:grpSpPr>
        <p:sp>
          <p:nvSpPr>
            <p:cNvPr id="48165" name="Line 28"/>
            <p:cNvSpPr>
              <a:spLocks noChangeShapeType="1"/>
            </p:cNvSpPr>
            <p:nvPr/>
          </p:nvSpPr>
          <p:spPr bwMode="auto">
            <a:xfrm flipV="1">
              <a:off x="2816" y="3371"/>
              <a:ext cx="123"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6" name="Line 29"/>
            <p:cNvSpPr>
              <a:spLocks noChangeShapeType="1"/>
            </p:cNvSpPr>
            <p:nvPr/>
          </p:nvSpPr>
          <p:spPr bwMode="auto">
            <a:xfrm flipV="1">
              <a:off x="2816" y="3387"/>
              <a:ext cx="187" cy="30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54" name="Line 30"/>
          <p:cNvSpPr>
            <a:spLocks noChangeShapeType="1"/>
          </p:cNvSpPr>
          <p:nvPr/>
        </p:nvSpPr>
        <p:spPr bwMode="auto">
          <a:xfrm>
            <a:off x="4868863" y="5067300"/>
            <a:ext cx="485775" cy="736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5" name="Line 31"/>
          <p:cNvSpPr>
            <a:spLocks noChangeShapeType="1"/>
          </p:cNvSpPr>
          <p:nvPr/>
        </p:nvSpPr>
        <p:spPr bwMode="auto">
          <a:xfrm flipH="1" flipV="1">
            <a:off x="3878263" y="3598863"/>
            <a:ext cx="228600" cy="5413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56" name="Line 32"/>
          <p:cNvSpPr>
            <a:spLocks noChangeShapeType="1"/>
          </p:cNvSpPr>
          <p:nvPr/>
        </p:nvSpPr>
        <p:spPr bwMode="auto">
          <a:xfrm flipV="1">
            <a:off x="4691063" y="3556000"/>
            <a:ext cx="193675" cy="4238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8157" name="Group 33"/>
          <p:cNvGrpSpPr>
            <a:grpSpLocks/>
          </p:cNvGrpSpPr>
          <p:nvPr/>
        </p:nvGrpSpPr>
        <p:grpSpPr bwMode="auto">
          <a:xfrm>
            <a:off x="6756400" y="3548063"/>
            <a:ext cx="774700" cy="850900"/>
            <a:chOff x="4256" y="2235"/>
            <a:chExt cx="488" cy="536"/>
          </a:xfrm>
        </p:grpSpPr>
        <p:sp>
          <p:nvSpPr>
            <p:cNvPr id="48163" name="Line 34"/>
            <p:cNvSpPr>
              <a:spLocks noChangeShapeType="1"/>
            </p:cNvSpPr>
            <p:nvPr/>
          </p:nvSpPr>
          <p:spPr bwMode="auto">
            <a:xfrm flipV="1">
              <a:off x="4256" y="2235"/>
              <a:ext cx="488" cy="5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4" name="Line 35"/>
            <p:cNvSpPr>
              <a:spLocks noChangeShapeType="1"/>
            </p:cNvSpPr>
            <p:nvPr/>
          </p:nvSpPr>
          <p:spPr bwMode="auto">
            <a:xfrm flipH="1">
              <a:off x="4541" y="2235"/>
              <a:ext cx="203" cy="4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58" name="Line 36"/>
          <p:cNvSpPr>
            <a:spLocks noChangeShapeType="1"/>
          </p:cNvSpPr>
          <p:nvPr/>
        </p:nvSpPr>
        <p:spPr bwMode="auto">
          <a:xfrm flipV="1">
            <a:off x="7493000" y="3962400"/>
            <a:ext cx="482600" cy="7064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8159" name="Group 37"/>
          <p:cNvGrpSpPr>
            <a:grpSpLocks/>
          </p:cNvGrpSpPr>
          <p:nvPr/>
        </p:nvGrpSpPr>
        <p:grpSpPr bwMode="auto">
          <a:xfrm>
            <a:off x="7345363" y="5300663"/>
            <a:ext cx="342900" cy="485775"/>
            <a:chOff x="4627" y="3339"/>
            <a:chExt cx="216" cy="306"/>
          </a:xfrm>
        </p:grpSpPr>
        <p:sp>
          <p:nvSpPr>
            <p:cNvPr id="48161" name="Line 38"/>
            <p:cNvSpPr>
              <a:spLocks noChangeShapeType="1"/>
            </p:cNvSpPr>
            <p:nvPr/>
          </p:nvSpPr>
          <p:spPr bwMode="auto">
            <a:xfrm>
              <a:off x="4627" y="3339"/>
              <a:ext cx="216" cy="30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62" name="Line 39"/>
            <p:cNvSpPr>
              <a:spLocks noChangeShapeType="1"/>
            </p:cNvSpPr>
            <p:nvPr/>
          </p:nvSpPr>
          <p:spPr bwMode="auto">
            <a:xfrm>
              <a:off x="4776" y="3389"/>
              <a:ext cx="64" cy="25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60" name="AutoShape 40"/>
          <p:cNvSpPr>
            <a:spLocks/>
          </p:cNvSpPr>
          <p:nvPr/>
        </p:nvSpPr>
        <p:spPr bwMode="auto">
          <a:xfrm rot="-5936678">
            <a:off x="1805782" y="3555206"/>
            <a:ext cx="120650" cy="563563"/>
          </a:xfrm>
          <a:prstGeom prst="rightBrace">
            <a:avLst>
              <a:gd name="adj1" fmla="val 38925"/>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991014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4294967295"/>
          </p:nvPr>
        </p:nvSpPr>
        <p:spPr>
          <a:xfrm>
            <a:off x="0" y="1309688"/>
            <a:ext cx="8534400" cy="3621087"/>
          </a:xfrm>
        </p:spPr>
        <p:txBody>
          <a:bodyPr/>
          <a:lstStyle/>
          <a:p>
            <a:pPr marL="407988" lvl="1" indent="-293688" eaLnBrk="1" hangingPunct="1">
              <a:buFont typeface="Wingdings" pitchFamily="84" charset="2"/>
              <a:buChar char="§"/>
            </a:pPr>
            <a:r>
              <a:rPr lang="en-US" sz="2800" b="1" smtClean="0"/>
              <a:t>Prophase</a:t>
            </a:r>
            <a:endParaRPr lang="en-US" sz="2800" smtClean="0"/>
          </a:p>
          <a:p>
            <a:pPr marL="927100" lvl="2" indent="-368300" eaLnBrk="1" hangingPunct="1"/>
            <a:r>
              <a:rPr lang="en-US" sz="2400" smtClean="0"/>
              <a:t>In the cytoplasm microtubules begin to emerge from centrosomes, forming the spindle.</a:t>
            </a:r>
          </a:p>
          <a:p>
            <a:pPr marL="927100" lvl="2" indent="-368300" eaLnBrk="1" hangingPunct="1"/>
            <a:r>
              <a:rPr lang="en-US" sz="2400" smtClean="0"/>
              <a:t>In the nucleus</a:t>
            </a:r>
          </a:p>
          <a:p>
            <a:pPr marL="1473200" lvl="3" indent="-355600" eaLnBrk="1" hangingPunct="1"/>
            <a:r>
              <a:rPr lang="en-US" smtClean="0"/>
              <a:t>chromosomes coil and become compact and</a:t>
            </a:r>
          </a:p>
          <a:p>
            <a:pPr marL="1473200" lvl="3" indent="-355600" eaLnBrk="1" hangingPunct="1"/>
            <a:r>
              <a:rPr lang="en-US" smtClean="0"/>
              <a:t>nucleoli disappear.</a:t>
            </a:r>
          </a:p>
        </p:txBody>
      </p:sp>
      <p:sp>
        <p:nvSpPr>
          <p:cNvPr id="49156"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4915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4915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15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15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6136383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08_05ac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4975" y="1365250"/>
            <a:ext cx="3194050"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8.5_3</a:t>
            </a:r>
          </a:p>
        </p:txBody>
      </p:sp>
      <p:sp>
        <p:nvSpPr>
          <p:cNvPr id="50180" name="Text Box 3"/>
          <p:cNvSpPr txBox="1">
            <a:spLocks noChangeArrowheads="1"/>
          </p:cNvSpPr>
          <p:nvPr/>
        </p:nvSpPr>
        <p:spPr bwMode="auto">
          <a:xfrm>
            <a:off x="3832225" y="4954588"/>
            <a:ext cx="1639888"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Prophase</a:t>
            </a:r>
          </a:p>
        </p:txBody>
      </p:sp>
    </p:spTree>
    <p:extLst>
      <p:ext uri="{BB962C8B-B14F-4D97-AF65-F5344CB8AC3E}">
        <p14:creationId xmlns:p14="http://schemas.microsoft.com/office/powerpoint/2010/main" val="10539387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4294967295"/>
          </p:nvPr>
        </p:nvSpPr>
        <p:spPr>
          <a:xfrm>
            <a:off x="0" y="1309688"/>
            <a:ext cx="8534400" cy="4757737"/>
          </a:xfrm>
        </p:spPr>
        <p:txBody>
          <a:bodyPr/>
          <a:lstStyle/>
          <a:p>
            <a:pPr marL="407988" lvl="1" indent="-293688" eaLnBrk="1" hangingPunct="1">
              <a:buFont typeface="Wingdings" pitchFamily="84" charset="2"/>
              <a:buChar char="§"/>
            </a:pPr>
            <a:r>
              <a:rPr lang="en-US" sz="2800" b="1" smtClean="0"/>
              <a:t>Prometaphase</a:t>
            </a:r>
            <a:endParaRPr lang="en-US" sz="2800" smtClean="0"/>
          </a:p>
          <a:p>
            <a:pPr marL="914400" lvl="2" indent="-355600" eaLnBrk="1" hangingPunct="1"/>
            <a:r>
              <a:rPr lang="en-US" sz="2400" smtClean="0"/>
              <a:t>Spindle microtubules reach chromosomes, where they</a:t>
            </a:r>
          </a:p>
          <a:p>
            <a:pPr marL="1473200" lvl="3" indent="-355600" eaLnBrk="1" hangingPunct="1"/>
            <a:r>
              <a:rPr lang="en-US" smtClean="0"/>
              <a:t>attach at kinetochores on the centromeres of sister chromatids and</a:t>
            </a:r>
          </a:p>
          <a:p>
            <a:pPr marL="1473200" lvl="3" indent="-355600" eaLnBrk="1" hangingPunct="1"/>
            <a:r>
              <a:rPr lang="en-US" smtClean="0"/>
              <a:t>move chromosomes to the center of the cell through associated protein “motors.”</a:t>
            </a:r>
          </a:p>
          <a:p>
            <a:pPr marL="914400" lvl="2" indent="-355600" eaLnBrk="1" hangingPunct="1"/>
            <a:r>
              <a:rPr lang="en-US" sz="2400" smtClean="0"/>
              <a:t>Other microtubules meet those from the opposite poles.</a:t>
            </a:r>
          </a:p>
          <a:p>
            <a:pPr marL="914400" lvl="2" indent="-355600" eaLnBrk="1" hangingPunct="1"/>
            <a:r>
              <a:rPr lang="en-US" sz="2400" smtClean="0"/>
              <a:t>The nuclear envelope disappears.</a:t>
            </a:r>
          </a:p>
        </p:txBody>
      </p:sp>
      <p:sp>
        <p:nvSpPr>
          <p:cNvPr id="51204"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5120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5120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20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20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8789272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08_00aBigIdea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775" y="149225"/>
            <a:ext cx="6140450"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8.0_2</a:t>
            </a:r>
          </a:p>
        </p:txBody>
      </p:sp>
      <p:sp>
        <p:nvSpPr>
          <p:cNvPr id="12292" name="Text Box 3"/>
          <p:cNvSpPr txBox="1">
            <a:spLocks noChangeArrowheads="1"/>
          </p:cNvSpPr>
          <p:nvPr/>
        </p:nvSpPr>
        <p:spPr bwMode="auto">
          <a:xfrm>
            <a:off x="1536700" y="139700"/>
            <a:ext cx="2401888"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900" b="1"/>
              <a:t>Chapter 8: Big Ideas</a:t>
            </a:r>
          </a:p>
        </p:txBody>
      </p:sp>
      <p:sp>
        <p:nvSpPr>
          <p:cNvPr id="12293" name="Text Box 3"/>
          <p:cNvSpPr txBox="1">
            <a:spLocks noChangeArrowheads="1"/>
          </p:cNvSpPr>
          <p:nvPr/>
        </p:nvSpPr>
        <p:spPr bwMode="auto">
          <a:xfrm>
            <a:off x="1714500" y="2914650"/>
            <a:ext cx="2078038"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900" b="1"/>
              <a:t>Cell Division and</a:t>
            </a:r>
          </a:p>
          <a:p>
            <a:pPr algn="ctr">
              <a:lnSpc>
                <a:spcPct val="90000"/>
              </a:lnSpc>
            </a:pPr>
            <a:r>
              <a:rPr lang="en-US" sz="1900" b="1"/>
              <a:t>Reproduction</a:t>
            </a:r>
          </a:p>
        </p:txBody>
      </p:sp>
      <p:sp>
        <p:nvSpPr>
          <p:cNvPr id="12294" name="Text Box 3"/>
          <p:cNvSpPr txBox="1">
            <a:spLocks noChangeArrowheads="1"/>
          </p:cNvSpPr>
          <p:nvPr/>
        </p:nvSpPr>
        <p:spPr bwMode="auto">
          <a:xfrm>
            <a:off x="4629150" y="2908300"/>
            <a:ext cx="2439988"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900" b="1"/>
              <a:t>The Eukaryotic Cell</a:t>
            </a:r>
          </a:p>
          <a:p>
            <a:pPr algn="ctr">
              <a:lnSpc>
                <a:spcPct val="90000"/>
              </a:lnSpc>
            </a:pPr>
            <a:r>
              <a:rPr lang="en-US" sz="1900" b="1"/>
              <a:t>Cycle and Mitosis</a:t>
            </a:r>
          </a:p>
        </p:txBody>
      </p:sp>
      <p:sp>
        <p:nvSpPr>
          <p:cNvPr id="12295" name="Text Box 3"/>
          <p:cNvSpPr txBox="1">
            <a:spLocks noChangeArrowheads="1"/>
          </p:cNvSpPr>
          <p:nvPr/>
        </p:nvSpPr>
        <p:spPr bwMode="auto">
          <a:xfrm>
            <a:off x="1935163" y="5975350"/>
            <a:ext cx="16621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Meiosis and</a:t>
            </a:r>
          </a:p>
          <a:p>
            <a:pPr algn="ctr"/>
            <a:r>
              <a:rPr lang="en-US" sz="1900" b="1"/>
              <a:t>Crossing Over</a:t>
            </a:r>
          </a:p>
        </p:txBody>
      </p:sp>
      <p:sp>
        <p:nvSpPr>
          <p:cNvPr id="12296" name="Text Box 3"/>
          <p:cNvSpPr txBox="1">
            <a:spLocks noChangeArrowheads="1"/>
          </p:cNvSpPr>
          <p:nvPr/>
        </p:nvSpPr>
        <p:spPr bwMode="auto">
          <a:xfrm>
            <a:off x="4316413" y="5962650"/>
            <a:ext cx="33321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900" b="1"/>
              <a:t>Alterations of Chromosome</a:t>
            </a:r>
          </a:p>
          <a:p>
            <a:pPr algn="ctr"/>
            <a:r>
              <a:rPr lang="en-US" sz="1900" b="1"/>
              <a:t>Number and Structure</a:t>
            </a:r>
          </a:p>
        </p:txBody>
      </p:sp>
    </p:spTree>
    <p:extLst>
      <p:ext uri="{BB962C8B-B14F-4D97-AF65-F5344CB8AC3E}">
        <p14:creationId xmlns:p14="http://schemas.microsoft.com/office/powerpoint/2010/main" val="26772568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08_05ad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263" y="1392238"/>
            <a:ext cx="3163887"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8.5_4</a:t>
            </a:r>
          </a:p>
        </p:txBody>
      </p:sp>
      <p:sp>
        <p:nvSpPr>
          <p:cNvPr id="52228" name="Text Box 3"/>
          <p:cNvSpPr txBox="1">
            <a:spLocks noChangeArrowheads="1"/>
          </p:cNvSpPr>
          <p:nvPr/>
        </p:nvSpPr>
        <p:spPr bwMode="auto">
          <a:xfrm>
            <a:off x="3543300" y="4929188"/>
            <a:ext cx="2300288"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Prometaphase</a:t>
            </a:r>
          </a:p>
        </p:txBody>
      </p:sp>
    </p:spTree>
    <p:extLst>
      <p:ext uri="{BB962C8B-B14F-4D97-AF65-F5344CB8AC3E}">
        <p14:creationId xmlns:p14="http://schemas.microsoft.com/office/powerpoint/2010/main" val="451092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08_05ba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96988"/>
            <a:ext cx="8548687" cy="4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8.5_5</a:t>
            </a:r>
          </a:p>
        </p:txBody>
      </p:sp>
      <p:sp>
        <p:nvSpPr>
          <p:cNvPr id="53252" name="Text Box 3"/>
          <p:cNvSpPr txBox="1">
            <a:spLocks noChangeArrowheads="1"/>
          </p:cNvSpPr>
          <p:nvPr/>
        </p:nvSpPr>
        <p:spPr bwMode="auto">
          <a:xfrm>
            <a:off x="3868738" y="1344613"/>
            <a:ext cx="1014412"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MITOSIS</a:t>
            </a:r>
          </a:p>
        </p:txBody>
      </p:sp>
      <p:sp>
        <p:nvSpPr>
          <p:cNvPr id="53253" name="Text Box 3"/>
          <p:cNvSpPr txBox="1">
            <a:spLocks noChangeArrowheads="1"/>
          </p:cNvSpPr>
          <p:nvPr/>
        </p:nvSpPr>
        <p:spPr bwMode="auto">
          <a:xfrm>
            <a:off x="3783013" y="1668463"/>
            <a:ext cx="1125537"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Anaphase</a:t>
            </a:r>
          </a:p>
        </p:txBody>
      </p:sp>
      <p:sp>
        <p:nvSpPr>
          <p:cNvPr id="53254" name="Text Box 3"/>
          <p:cNvSpPr txBox="1">
            <a:spLocks noChangeArrowheads="1"/>
          </p:cNvSpPr>
          <p:nvPr/>
        </p:nvSpPr>
        <p:spPr bwMode="auto">
          <a:xfrm>
            <a:off x="787400" y="1677988"/>
            <a:ext cx="1222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Metaphase</a:t>
            </a:r>
          </a:p>
        </p:txBody>
      </p:sp>
      <p:sp>
        <p:nvSpPr>
          <p:cNvPr id="53255" name="Text Box 3"/>
          <p:cNvSpPr txBox="1">
            <a:spLocks noChangeArrowheads="1"/>
          </p:cNvSpPr>
          <p:nvPr/>
        </p:nvSpPr>
        <p:spPr bwMode="auto">
          <a:xfrm>
            <a:off x="5851525" y="1674813"/>
            <a:ext cx="29670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Telophase and Cytokinesis</a:t>
            </a:r>
          </a:p>
        </p:txBody>
      </p:sp>
      <p:sp>
        <p:nvSpPr>
          <p:cNvPr id="53256" name="Text Box 3"/>
          <p:cNvSpPr txBox="1">
            <a:spLocks noChangeArrowheads="1"/>
          </p:cNvSpPr>
          <p:nvPr/>
        </p:nvSpPr>
        <p:spPr bwMode="auto">
          <a:xfrm>
            <a:off x="2070100" y="2079625"/>
            <a:ext cx="1266825"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80000"/>
              </a:lnSpc>
            </a:pPr>
            <a:r>
              <a:rPr lang="en-US" sz="1800" b="1"/>
              <a:t>Metaphase</a:t>
            </a:r>
          </a:p>
          <a:p>
            <a:pPr>
              <a:lnSpc>
                <a:spcPct val="80000"/>
              </a:lnSpc>
            </a:pPr>
            <a:r>
              <a:rPr lang="en-US" sz="1800" b="1"/>
              <a:t>plate</a:t>
            </a:r>
          </a:p>
        </p:txBody>
      </p:sp>
      <p:sp>
        <p:nvSpPr>
          <p:cNvPr id="53257" name="Text Box 3"/>
          <p:cNvSpPr txBox="1">
            <a:spLocks noChangeArrowheads="1"/>
          </p:cNvSpPr>
          <p:nvPr/>
        </p:nvSpPr>
        <p:spPr bwMode="auto">
          <a:xfrm>
            <a:off x="5981700" y="2289175"/>
            <a:ext cx="1050925"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Cleavage</a:t>
            </a:r>
          </a:p>
          <a:p>
            <a:pPr>
              <a:lnSpc>
                <a:spcPct val="90000"/>
              </a:lnSpc>
            </a:pPr>
            <a:r>
              <a:rPr lang="en-US" sz="1800" b="1"/>
              <a:t>furrow</a:t>
            </a:r>
          </a:p>
        </p:txBody>
      </p:sp>
      <p:sp>
        <p:nvSpPr>
          <p:cNvPr id="53258" name="Text Box 3"/>
          <p:cNvSpPr txBox="1">
            <a:spLocks noChangeArrowheads="1"/>
          </p:cNvSpPr>
          <p:nvPr/>
        </p:nvSpPr>
        <p:spPr bwMode="auto">
          <a:xfrm>
            <a:off x="5937250" y="4505325"/>
            <a:ext cx="101282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80000"/>
              </a:lnSpc>
            </a:pPr>
            <a:r>
              <a:rPr lang="en-US" sz="1800" b="1"/>
              <a:t>Nuclear</a:t>
            </a:r>
          </a:p>
          <a:p>
            <a:pPr>
              <a:lnSpc>
                <a:spcPct val="80000"/>
              </a:lnSpc>
            </a:pPr>
            <a:r>
              <a:rPr lang="en-US" sz="1800" b="1"/>
              <a:t>envelope</a:t>
            </a:r>
          </a:p>
          <a:p>
            <a:pPr>
              <a:lnSpc>
                <a:spcPct val="80000"/>
              </a:lnSpc>
            </a:pPr>
            <a:r>
              <a:rPr lang="en-US" sz="1800" b="1"/>
              <a:t>forming</a:t>
            </a:r>
          </a:p>
        </p:txBody>
      </p:sp>
      <p:sp>
        <p:nvSpPr>
          <p:cNvPr id="53259" name="Text Box 3"/>
          <p:cNvSpPr txBox="1">
            <a:spLocks noChangeArrowheads="1"/>
          </p:cNvSpPr>
          <p:nvPr/>
        </p:nvSpPr>
        <p:spPr bwMode="auto">
          <a:xfrm>
            <a:off x="2870200" y="4822825"/>
            <a:ext cx="16986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80000"/>
              </a:lnSpc>
            </a:pPr>
            <a:r>
              <a:rPr lang="en-US" sz="1800" b="1"/>
              <a:t>Daughter</a:t>
            </a:r>
          </a:p>
          <a:p>
            <a:pPr>
              <a:lnSpc>
                <a:spcPct val="80000"/>
              </a:lnSpc>
            </a:pPr>
            <a:r>
              <a:rPr lang="en-US" sz="1800" b="1"/>
              <a:t>chromosomes</a:t>
            </a:r>
          </a:p>
        </p:txBody>
      </p:sp>
      <p:sp>
        <p:nvSpPr>
          <p:cNvPr id="53260" name="Text Box 3"/>
          <p:cNvSpPr txBox="1">
            <a:spLocks noChangeArrowheads="1"/>
          </p:cNvSpPr>
          <p:nvPr/>
        </p:nvSpPr>
        <p:spPr bwMode="auto">
          <a:xfrm>
            <a:off x="339725" y="4800600"/>
            <a:ext cx="7810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Mitotic</a:t>
            </a:r>
          </a:p>
          <a:p>
            <a:pPr algn="ctr">
              <a:lnSpc>
                <a:spcPct val="90000"/>
              </a:lnSpc>
            </a:pPr>
            <a:r>
              <a:rPr lang="en-US" sz="1800" b="1"/>
              <a:t>spindle</a:t>
            </a:r>
          </a:p>
        </p:txBody>
      </p:sp>
      <p:sp>
        <p:nvSpPr>
          <p:cNvPr id="53261" name="Line 13"/>
          <p:cNvSpPr>
            <a:spLocks noChangeShapeType="1"/>
          </p:cNvSpPr>
          <p:nvPr/>
        </p:nvSpPr>
        <p:spPr bwMode="auto">
          <a:xfrm flipV="1">
            <a:off x="1606550" y="2197100"/>
            <a:ext cx="419100" cy="1314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3262" name="Group 14"/>
          <p:cNvGrpSpPr>
            <a:grpSpLocks/>
          </p:cNvGrpSpPr>
          <p:nvPr/>
        </p:nvGrpSpPr>
        <p:grpSpPr bwMode="auto">
          <a:xfrm>
            <a:off x="3384550" y="3460750"/>
            <a:ext cx="219075" cy="1355725"/>
            <a:chOff x="2132" y="2180"/>
            <a:chExt cx="138" cy="854"/>
          </a:xfrm>
        </p:grpSpPr>
        <p:sp>
          <p:nvSpPr>
            <p:cNvPr id="53271" name="Line 15"/>
            <p:cNvSpPr>
              <a:spLocks noChangeShapeType="1"/>
            </p:cNvSpPr>
            <p:nvPr/>
          </p:nvSpPr>
          <p:spPr bwMode="auto">
            <a:xfrm flipH="1">
              <a:off x="2132" y="2180"/>
              <a:ext cx="96" cy="85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72" name="Line 16"/>
            <p:cNvSpPr>
              <a:spLocks noChangeShapeType="1"/>
            </p:cNvSpPr>
            <p:nvPr/>
          </p:nvSpPr>
          <p:spPr bwMode="auto">
            <a:xfrm flipV="1">
              <a:off x="2132" y="2538"/>
              <a:ext cx="138" cy="4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63" name="Line 17"/>
          <p:cNvSpPr>
            <a:spLocks noChangeShapeType="1"/>
          </p:cNvSpPr>
          <p:nvPr/>
        </p:nvSpPr>
        <p:spPr bwMode="auto">
          <a:xfrm>
            <a:off x="6604000" y="2768600"/>
            <a:ext cx="736600" cy="933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3264" name="Group 18"/>
          <p:cNvGrpSpPr>
            <a:grpSpLocks/>
          </p:cNvGrpSpPr>
          <p:nvPr/>
        </p:nvGrpSpPr>
        <p:grpSpPr bwMode="auto">
          <a:xfrm>
            <a:off x="6965950" y="4438650"/>
            <a:ext cx="739775" cy="393700"/>
            <a:chOff x="4388" y="2796"/>
            <a:chExt cx="466" cy="248"/>
          </a:xfrm>
        </p:grpSpPr>
        <p:sp>
          <p:nvSpPr>
            <p:cNvPr id="53269" name="Line 19"/>
            <p:cNvSpPr>
              <a:spLocks noChangeShapeType="1"/>
            </p:cNvSpPr>
            <p:nvPr/>
          </p:nvSpPr>
          <p:spPr bwMode="auto">
            <a:xfrm flipV="1">
              <a:off x="4388" y="2796"/>
              <a:ext cx="322" cy="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70" name="Line 20"/>
            <p:cNvSpPr>
              <a:spLocks noChangeShapeType="1"/>
            </p:cNvSpPr>
            <p:nvPr/>
          </p:nvSpPr>
          <p:spPr bwMode="auto">
            <a:xfrm flipV="1">
              <a:off x="4388" y="2876"/>
              <a:ext cx="466" cy="16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265" name="Group 21"/>
          <p:cNvGrpSpPr>
            <a:grpSpLocks/>
          </p:cNvGrpSpPr>
          <p:nvPr/>
        </p:nvGrpSpPr>
        <p:grpSpPr bwMode="auto">
          <a:xfrm>
            <a:off x="619125" y="2740025"/>
            <a:ext cx="146050" cy="2051050"/>
            <a:chOff x="390" y="1726"/>
            <a:chExt cx="92" cy="1292"/>
          </a:xfrm>
        </p:grpSpPr>
        <p:sp>
          <p:nvSpPr>
            <p:cNvPr id="53266" name="Line 22"/>
            <p:cNvSpPr>
              <a:spLocks noChangeShapeType="1"/>
            </p:cNvSpPr>
            <p:nvPr/>
          </p:nvSpPr>
          <p:spPr bwMode="auto">
            <a:xfrm flipV="1">
              <a:off x="390" y="2518"/>
              <a:ext cx="4" cy="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7" name="AutoShape 23"/>
            <p:cNvSpPr>
              <a:spLocks/>
            </p:cNvSpPr>
            <p:nvPr/>
          </p:nvSpPr>
          <p:spPr bwMode="auto">
            <a:xfrm rot="-313587">
              <a:off x="415" y="1726"/>
              <a:ext cx="67" cy="1229"/>
            </a:xfrm>
            <a:prstGeom prst="leftBrace">
              <a:avLst>
                <a:gd name="adj1" fmla="val 70316"/>
                <a:gd name="adj2" fmla="val 63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68" name="Line 24"/>
            <p:cNvSpPr>
              <a:spLocks noChangeShapeType="1"/>
            </p:cNvSpPr>
            <p:nvPr/>
          </p:nvSpPr>
          <p:spPr bwMode="auto">
            <a:xfrm flipV="1">
              <a:off x="394" y="2512"/>
              <a:ext cx="42" cy="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5379390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08_05b_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398463"/>
            <a:ext cx="8548687"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8.5_right</a:t>
            </a:r>
          </a:p>
        </p:txBody>
      </p:sp>
      <p:sp>
        <p:nvSpPr>
          <p:cNvPr id="54276" name="Text Box 3"/>
          <p:cNvSpPr txBox="1">
            <a:spLocks noChangeArrowheads="1"/>
          </p:cNvSpPr>
          <p:nvPr/>
        </p:nvSpPr>
        <p:spPr bwMode="auto">
          <a:xfrm>
            <a:off x="4148138" y="481013"/>
            <a:ext cx="817562"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MITOSIS</a:t>
            </a:r>
          </a:p>
        </p:txBody>
      </p:sp>
      <p:sp>
        <p:nvSpPr>
          <p:cNvPr id="54277" name="Text Box 3"/>
          <p:cNvSpPr txBox="1">
            <a:spLocks noChangeArrowheads="1"/>
          </p:cNvSpPr>
          <p:nvPr/>
        </p:nvSpPr>
        <p:spPr bwMode="auto">
          <a:xfrm>
            <a:off x="4094163" y="785813"/>
            <a:ext cx="90963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Anaphase</a:t>
            </a:r>
          </a:p>
        </p:txBody>
      </p:sp>
      <p:sp>
        <p:nvSpPr>
          <p:cNvPr id="54278" name="Text Box 3"/>
          <p:cNvSpPr txBox="1">
            <a:spLocks noChangeArrowheads="1"/>
          </p:cNvSpPr>
          <p:nvPr/>
        </p:nvSpPr>
        <p:spPr bwMode="auto">
          <a:xfrm>
            <a:off x="1168400" y="788988"/>
            <a:ext cx="10064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Metaphase</a:t>
            </a:r>
          </a:p>
        </p:txBody>
      </p:sp>
      <p:sp>
        <p:nvSpPr>
          <p:cNvPr id="54279" name="Text Box 3"/>
          <p:cNvSpPr txBox="1">
            <a:spLocks noChangeArrowheads="1"/>
          </p:cNvSpPr>
          <p:nvPr/>
        </p:nvSpPr>
        <p:spPr bwMode="auto">
          <a:xfrm>
            <a:off x="6215063" y="785813"/>
            <a:ext cx="253523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500" b="1"/>
              <a:t>Telophase and Cytokinesis</a:t>
            </a:r>
          </a:p>
        </p:txBody>
      </p:sp>
      <p:sp>
        <p:nvSpPr>
          <p:cNvPr id="54280" name="Text Box 3"/>
          <p:cNvSpPr txBox="1">
            <a:spLocks noChangeArrowheads="1"/>
          </p:cNvSpPr>
          <p:nvPr/>
        </p:nvSpPr>
        <p:spPr bwMode="auto">
          <a:xfrm>
            <a:off x="2336800" y="3432175"/>
            <a:ext cx="99377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500" b="1"/>
              <a:t>Metaphase</a:t>
            </a:r>
          </a:p>
          <a:p>
            <a:pPr>
              <a:lnSpc>
                <a:spcPct val="90000"/>
              </a:lnSpc>
            </a:pPr>
            <a:r>
              <a:rPr lang="en-US" sz="1500" b="1"/>
              <a:t>plate</a:t>
            </a:r>
          </a:p>
        </p:txBody>
      </p:sp>
      <p:sp>
        <p:nvSpPr>
          <p:cNvPr id="54281" name="Text Box 3"/>
          <p:cNvSpPr txBox="1">
            <a:spLocks noChangeArrowheads="1"/>
          </p:cNvSpPr>
          <p:nvPr/>
        </p:nvSpPr>
        <p:spPr bwMode="auto">
          <a:xfrm>
            <a:off x="6026150" y="3832225"/>
            <a:ext cx="97472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500" b="1"/>
              <a:t>Cleavage</a:t>
            </a:r>
          </a:p>
          <a:p>
            <a:pPr>
              <a:lnSpc>
                <a:spcPct val="90000"/>
              </a:lnSpc>
            </a:pPr>
            <a:r>
              <a:rPr lang="en-US" sz="1500" b="1"/>
              <a:t>furrow</a:t>
            </a:r>
          </a:p>
        </p:txBody>
      </p:sp>
      <p:sp>
        <p:nvSpPr>
          <p:cNvPr id="54282" name="Text Box 3"/>
          <p:cNvSpPr txBox="1">
            <a:spLocks noChangeArrowheads="1"/>
          </p:cNvSpPr>
          <p:nvPr/>
        </p:nvSpPr>
        <p:spPr bwMode="auto">
          <a:xfrm>
            <a:off x="6102350" y="5654675"/>
            <a:ext cx="89217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500" b="1"/>
              <a:t>Nuclear</a:t>
            </a:r>
          </a:p>
          <a:p>
            <a:pPr>
              <a:lnSpc>
                <a:spcPct val="90000"/>
              </a:lnSpc>
            </a:pPr>
            <a:r>
              <a:rPr lang="en-US" sz="1500" b="1"/>
              <a:t>envelope</a:t>
            </a:r>
          </a:p>
          <a:p>
            <a:pPr>
              <a:lnSpc>
                <a:spcPct val="90000"/>
              </a:lnSpc>
            </a:pPr>
            <a:r>
              <a:rPr lang="en-US" sz="1500" b="1"/>
              <a:t>forming</a:t>
            </a:r>
          </a:p>
        </p:txBody>
      </p:sp>
      <p:sp>
        <p:nvSpPr>
          <p:cNvPr id="54283" name="Text Box 3"/>
          <p:cNvSpPr txBox="1">
            <a:spLocks noChangeArrowheads="1"/>
          </p:cNvSpPr>
          <p:nvPr/>
        </p:nvSpPr>
        <p:spPr bwMode="auto">
          <a:xfrm>
            <a:off x="2857500" y="5819775"/>
            <a:ext cx="133032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500" b="1"/>
              <a:t>Daughter</a:t>
            </a:r>
          </a:p>
          <a:p>
            <a:pPr>
              <a:lnSpc>
                <a:spcPct val="90000"/>
              </a:lnSpc>
            </a:pPr>
            <a:r>
              <a:rPr lang="en-US" sz="1500" b="1"/>
              <a:t>chromosomes</a:t>
            </a:r>
          </a:p>
        </p:txBody>
      </p:sp>
      <p:sp>
        <p:nvSpPr>
          <p:cNvPr id="54284" name="Text Box 3"/>
          <p:cNvSpPr txBox="1">
            <a:spLocks noChangeArrowheads="1"/>
          </p:cNvSpPr>
          <p:nvPr/>
        </p:nvSpPr>
        <p:spPr bwMode="auto">
          <a:xfrm>
            <a:off x="368300" y="5686425"/>
            <a:ext cx="99377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500" b="1"/>
              <a:t>Mitotic</a:t>
            </a:r>
          </a:p>
          <a:p>
            <a:pPr>
              <a:lnSpc>
                <a:spcPct val="90000"/>
              </a:lnSpc>
            </a:pPr>
            <a:r>
              <a:rPr lang="en-US" sz="1500" b="1"/>
              <a:t>spindle</a:t>
            </a:r>
          </a:p>
        </p:txBody>
      </p:sp>
      <p:sp>
        <p:nvSpPr>
          <p:cNvPr id="54285" name="Line 13"/>
          <p:cNvSpPr>
            <a:spLocks noChangeShapeType="1"/>
          </p:cNvSpPr>
          <p:nvPr/>
        </p:nvSpPr>
        <p:spPr bwMode="auto">
          <a:xfrm flipV="1">
            <a:off x="1885950" y="3549650"/>
            <a:ext cx="406400" cy="11747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4286" name="Group 14"/>
          <p:cNvGrpSpPr>
            <a:grpSpLocks/>
          </p:cNvGrpSpPr>
          <p:nvPr/>
        </p:nvGrpSpPr>
        <p:grpSpPr bwMode="auto">
          <a:xfrm>
            <a:off x="3568700" y="4667250"/>
            <a:ext cx="196850" cy="1168400"/>
            <a:chOff x="2248" y="2940"/>
            <a:chExt cx="124" cy="736"/>
          </a:xfrm>
        </p:grpSpPr>
        <p:sp>
          <p:nvSpPr>
            <p:cNvPr id="54294" name="Line 15"/>
            <p:cNvSpPr>
              <a:spLocks noChangeShapeType="1"/>
            </p:cNvSpPr>
            <p:nvPr/>
          </p:nvSpPr>
          <p:spPr bwMode="auto">
            <a:xfrm flipH="1">
              <a:off x="2248" y="2940"/>
              <a:ext cx="84" cy="7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5" name="Line 16"/>
            <p:cNvSpPr>
              <a:spLocks noChangeShapeType="1"/>
            </p:cNvSpPr>
            <p:nvPr/>
          </p:nvSpPr>
          <p:spPr bwMode="auto">
            <a:xfrm flipV="1">
              <a:off x="2248" y="3292"/>
              <a:ext cx="124" cy="3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4287" name="Line 17"/>
          <p:cNvSpPr>
            <a:spLocks noChangeShapeType="1"/>
          </p:cNvSpPr>
          <p:nvPr/>
        </p:nvSpPr>
        <p:spPr bwMode="auto">
          <a:xfrm>
            <a:off x="6642100" y="4140200"/>
            <a:ext cx="647700" cy="762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4288" name="Group 18"/>
          <p:cNvGrpSpPr>
            <a:grpSpLocks/>
          </p:cNvGrpSpPr>
          <p:nvPr/>
        </p:nvGrpSpPr>
        <p:grpSpPr bwMode="auto">
          <a:xfrm>
            <a:off x="6953250" y="5594350"/>
            <a:ext cx="679450" cy="374650"/>
            <a:chOff x="4380" y="3524"/>
            <a:chExt cx="428" cy="236"/>
          </a:xfrm>
        </p:grpSpPr>
        <p:sp>
          <p:nvSpPr>
            <p:cNvPr id="54292" name="Line 19"/>
            <p:cNvSpPr>
              <a:spLocks noChangeShapeType="1"/>
            </p:cNvSpPr>
            <p:nvPr/>
          </p:nvSpPr>
          <p:spPr bwMode="auto">
            <a:xfrm flipV="1">
              <a:off x="4380" y="3524"/>
              <a:ext cx="304" cy="2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3" name="Line 20"/>
            <p:cNvSpPr>
              <a:spLocks noChangeShapeType="1"/>
            </p:cNvSpPr>
            <p:nvPr/>
          </p:nvSpPr>
          <p:spPr bwMode="auto">
            <a:xfrm flipV="1">
              <a:off x="4380" y="3608"/>
              <a:ext cx="428" cy="1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4289" name="Group 21"/>
          <p:cNvGrpSpPr>
            <a:grpSpLocks/>
          </p:cNvGrpSpPr>
          <p:nvPr/>
        </p:nvGrpSpPr>
        <p:grpSpPr bwMode="auto">
          <a:xfrm>
            <a:off x="679450" y="4000500"/>
            <a:ext cx="406400" cy="1833563"/>
            <a:chOff x="428" y="2520"/>
            <a:chExt cx="256" cy="1155"/>
          </a:xfrm>
        </p:grpSpPr>
        <p:sp>
          <p:nvSpPr>
            <p:cNvPr id="54290" name="Line 22"/>
            <p:cNvSpPr>
              <a:spLocks noChangeShapeType="1"/>
            </p:cNvSpPr>
            <p:nvPr/>
          </p:nvSpPr>
          <p:spPr bwMode="auto">
            <a:xfrm flipV="1">
              <a:off x="428" y="3260"/>
              <a:ext cx="208"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91" name="AutoShape 23"/>
            <p:cNvSpPr>
              <a:spLocks/>
            </p:cNvSpPr>
            <p:nvPr/>
          </p:nvSpPr>
          <p:spPr bwMode="auto">
            <a:xfrm rot="-319490">
              <a:off x="617" y="2520"/>
              <a:ext cx="67" cy="1155"/>
            </a:xfrm>
            <a:prstGeom prst="leftBrace">
              <a:avLst>
                <a:gd name="adj1" fmla="val 66082"/>
                <a:gd name="adj2" fmla="val 6369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0381812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4294967295"/>
          </p:nvPr>
        </p:nvSpPr>
        <p:spPr>
          <a:xfrm>
            <a:off x="0" y="1309688"/>
            <a:ext cx="8534400" cy="4751387"/>
          </a:xfrm>
        </p:spPr>
        <p:txBody>
          <a:bodyPr/>
          <a:lstStyle/>
          <a:p>
            <a:pPr marL="407988" lvl="1" indent="-293688" eaLnBrk="1" hangingPunct="1">
              <a:buFont typeface="Wingdings" pitchFamily="84" charset="2"/>
              <a:buChar char="§"/>
            </a:pPr>
            <a:r>
              <a:rPr lang="en-US" sz="2800" b="1" smtClean="0"/>
              <a:t>Metaphase</a:t>
            </a:r>
            <a:endParaRPr lang="en-US" sz="2800" smtClean="0"/>
          </a:p>
          <a:p>
            <a:pPr marL="927100" lvl="2" indent="-368300" eaLnBrk="1" hangingPunct="1"/>
            <a:r>
              <a:rPr lang="en-US" sz="2400" smtClean="0"/>
              <a:t>The mitotic spindle is fully formed.</a:t>
            </a:r>
          </a:p>
          <a:p>
            <a:pPr marL="927100" lvl="2" indent="-368300" eaLnBrk="1" hangingPunct="1"/>
            <a:r>
              <a:rPr lang="en-US" sz="2400" smtClean="0"/>
              <a:t>Chromosomes align at the cell equator.</a:t>
            </a:r>
          </a:p>
          <a:p>
            <a:pPr marL="927100" lvl="2" indent="-368300" eaLnBrk="1" hangingPunct="1"/>
            <a:r>
              <a:rPr lang="en-US" sz="2400" smtClean="0"/>
              <a:t>Kinetochores of sister chromatids are facing the opposite poles of the spindle.</a:t>
            </a:r>
          </a:p>
        </p:txBody>
      </p:sp>
      <p:sp>
        <p:nvSpPr>
          <p:cNvPr id="55300"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5529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5530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530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530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8312134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08_05bb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263" y="1382713"/>
            <a:ext cx="3163887" cy="409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8.5_6</a:t>
            </a:r>
          </a:p>
        </p:txBody>
      </p:sp>
      <p:sp>
        <p:nvSpPr>
          <p:cNvPr id="56324" name="Text Box 3"/>
          <p:cNvSpPr txBox="1">
            <a:spLocks noChangeArrowheads="1"/>
          </p:cNvSpPr>
          <p:nvPr/>
        </p:nvSpPr>
        <p:spPr bwMode="auto">
          <a:xfrm>
            <a:off x="3759200" y="4929188"/>
            <a:ext cx="163988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Metaphase</a:t>
            </a:r>
          </a:p>
        </p:txBody>
      </p:sp>
    </p:spTree>
    <p:extLst>
      <p:ext uri="{BB962C8B-B14F-4D97-AF65-F5344CB8AC3E}">
        <p14:creationId xmlns:p14="http://schemas.microsoft.com/office/powerpoint/2010/main" val="12376715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4294967295"/>
          </p:nvPr>
        </p:nvSpPr>
        <p:spPr>
          <a:xfrm>
            <a:off x="0" y="1308100"/>
            <a:ext cx="8534400" cy="5272088"/>
          </a:xfrm>
        </p:spPr>
        <p:txBody>
          <a:bodyPr/>
          <a:lstStyle/>
          <a:p>
            <a:pPr marL="407988" lvl="1" indent="-293688" eaLnBrk="1" hangingPunct="1">
              <a:spcBef>
                <a:spcPct val="25000"/>
              </a:spcBef>
              <a:spcAft>
                <a:spcPct val="0"/>
              </a:spcAft>
              <a:buFont typeface="Wingdings" pitchFamily="84" charset="2"/>
              <a:buChar char="§"/>
            </a:pPr>
            <a:r>
              <a:rPr lang="en-US" sz="2800" b="1" smtClean="0"/>
              <a:t>Anaphase </a:t>
            </a:r>
            <a:endParaRPr lang="en-US" sz="2800" smtClean="0"/>
          </a:p>
          <a:p>
            <a:pPr marL="927100" lvl="2" indent="-368300" eaLnBrk="1" hangingPunct="1">
              <a:spcBef>
                <a:spcPct val="25000"/>
              </a:spcBef>
              <a:spcAft>
                <a:spcPct val="0"/>
              </a:spcAft>
            </a:pPr>
            <a:r>
              <a:rPr lang="en-US" sz="2400" smtClean="0"/>
              <a:t>Sister chromatids separate at the centromeres.</a:t>
            </a:r>
          </a:p>
          <a:p>
            <a:pPr marL="927100" lvl="2" indent="-368300" eaLnBrk="1" hangingPunct="1">
              <a:spcBef>
                <a:spcPct val="25000"/>
              </a:spcBef>
              <a:spcAft>
                <a:spcPct val="0"/>
              </a:spcAft>
            </a:pPr>
            <a:r>
              <a:rPr lang="en-US" sz="2400" smtClean="0"/>
              <a:t>Daughter chromosomes are moved to opposite poles of the cell as</a:t>
            </a:r>
            <a:endParaRPr lang="en-US" smtClean="0"/>
          </a:p>
          <a:p>
            <a:pPr marL="1473200" lvl="3" indent="-355600" eaLnBrk="1" hangingPunct="1">
              <a:spcBef>
                <a:spcPct val="25000"/>
              </a:spcBef>
              <a:spcAft>
                <a:spcPct val="0"/>
              </a:spcAft>
            </a:pPr>
            <a:r>
              <a:rPr lang="en-US" smtClean="0"/>
              <a:t>motor proteins move the chromosomes along the spindle microtubules and</a:t>
            </a:r>
          </a:p>
          <a:p>
            <a:pPr marL="1473200" lvl="3" indent="-355600" eaLnBrk="1" hangingPunct="1">
              <a:spcBef>
                <a:spcPct val="25000"/>
              </a:spcBef>
              <a:spcAft>
                <a:spcPct val="0"/>
              </a:spcAft>
            </a:pPr>
            <a:r>
              <a:rPr lang="en-US" smtClean="0"/>
              <a:t>kinetochore microtubules shorten.</a:t>
            </a:r>
          </a:p>
          <a:p>
            <a:pPr marL="927100" lvl="2" indent="-368300" eaLnBrk="1" hangingPunct="1">
              <a:spcBef>
                <a:spcPct val="25000"/>
              </a:spcBef>
              <a:spcAft>
                <a:spcPct val="0"/>
              </a:spcAft>
            </a:pPr>
            <a:r>
              <a:rPr lang="en-US" sz="2400" smtClean="0"/>
              <a:t>The cell elongates due to lengthening of nonkinetochore microtubules.</a:t>
            </a:r>
          </a:p>
        </p:txBody>
      </p:sp>
      <p:sp>
        <p:nvSpPr>
          <p:cNvPr id="57348"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5734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5734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735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735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9030629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08_05bc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9263" y="1385888"/>
            <a:ext cx="3163887"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8.5_7</a:t>
            </a:r>
          </a:p>
        </p:txBody>
      </p:sp>
      <p:sp>
        <p:nvSpPr>
          <p:cNvPr id="58372" name="Text Box 3"/>
          <p:cNvSpPr txBox="1">
            <a:spLocks noChangeArrowheads="1"/>
          </p:cNvSpPr>
          <p:nvPr/>
        </p:nvSpPr>
        <p:spPr bwMode="auto">
          <a:xfrm>
            <a:off x="3822700" y="4929188"/>
            <a:ext cx="163988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Anaphase</a:t>
            </a:r>
          </a:p>
        </p:txBody>
      </p:sp>
    </p:spTree>
    <p:extLst>
      <p:ext uri="{BB962C8B-B14F-4D97-AF65-F5344CB8AC3E}">
        <p14:creationId xmlns:p14="http://schemas.microsoft.com/office/powerpoint/2010/main" val="9890086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4294967295"/>
          </p:nvPr>
        </p:nvSpPr>
        <p:spPr>
          <a:xfrm>
            <a:off x="0" y="1308100"/>
            <a:ext cx="8534400" cy="5059363"/>
          </a:xfrm>
        </p:spPr>
        <p:txBody>
          <a:bodyPr/>
          <a:lstStyle/>
          <a:p>
            <a:pPr marL="407988" lvl="1" indent="-293688" eaLnBrk="1" hangingPunct="1">
              <a:spcBef>
                <a:spcPct val="25000"/>
              </a:spcBef>
              <a:spcAft>
                <a:spcPct val="0"/>
              </a:spcAft>
              <a:buFont typeface="Wingdings" pitchFamily="84" charset="2"/>
              <a:buChar char="§"/>
            </a:pPr>
            <a:r>
              <a:rPr lang="en-US" sz="2800" b="1" smtClean="0"/>
              <a:t>Telophase</a:t>
            </a:r>
            <a:endParaRPr lang="en-US" sz="2800" smtClean="0"/>
          </a:p>
          <a:p>
            <a:pPr marL="927100" lvl="2" indent="-368300" eaLnBrk="1" hangingPunct="1">
              <a:spcBef>
                <a:spcPct val="25000"/>
              </a:spcBef>
              <a:spcAft>
                <a:spcPct val="0"/>
              </a:spcAft>
            </a:pPr>
            <a:r>
              <a:rPr lang="en-US" sz="2400" smtClean="0"/>
              <a:t>The cell continues to elongate.</a:t>
            </a:r>
          </a:p>
          <a:p>
            <a:pPr marL="927100" lvl="2" indent="-368300" eaLnBrk="1" hangingPunct="1">
              <a:spcBef>
                <a:spcPct val="25000"/>
              </a:spcBef>
              <a:spcAft>
                <a:spcPct val="0"/>
              </a:spcAft>
            </a:pPr>
            <a:r>
              <a:rPr lang="en-US" sz="2400" smtClean="0"/>
              <a:t>The nuclear envelope forms around chromosomes at each pole, establishing daughter nuclei.</a:t>
            </a:r>
          </a:p>
          <a:p>
            <a:pPr marL="927100" lvl="2" indent="-368300" eaLnBrk="1" hangingPunct="1">
              <a:spcBef>
                <a:spcPct val="25000"/>
              </a:spcBef>
              <a:spcAft>
                <a:spcPct val="0"/>
              </a:spcAft>
            </a:pPr>
            <a:r>
              <a:rPr lang="en-US" sz="2400" smtClean="0"/>
              <a:t>Chromatin uncoils and nucleoli reappear.</a:t>
            </a:r>
          </a:p>
          <a:p>
            <a:pPr marL="927100" lvl="2" indent="-368300" eaLnBrk="1" hangingPunct="1">
              <a:spcBef>
                <a:spcPct val="25000"/>
              </a:spcBef>
              <a:spcAft>
                <a:spcPct val="0"/>
              </a:spcAft>
            </a:pPr>
            <a:r>
              <a:rPr lang="en-US" sz="2400" smtClean="0"/>
              <a:t>The spindle disappears.</a:t>
            </a:r>
          </a:p>
        </p:txBody>
      </p:sp>
      <p:sp>
        <p:nvSpPr>
          <p:cNvPr id="59396"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5939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5939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39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39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8746287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08_05bdMitosi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0813" y="1368425"/>
            <a:ext cx="3762375"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8.5_8</a:t>
            </a:r>
          </a:p>
        </p:txBody>
      </p:sp>
      <p:sp>
        <p:nvSpPr>
          <p:cNvPr id="60420" name="Text Box 3"/>
          <p:cNvSpPr txBox="1">
            <a:spLocks noChangeArrowheads="1"/>
          </p:cNvSpPr>
          <p:nvPr/>
        </p:nvSpPr>
        <p:spPr bwMode="auto">
          <a:xfrm>
            <a:off x="2603500" y="4941888"/>
            <a:ext cx="3976688"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b="1"/>
              <a:t>Telophase and Cytokinesis</a:t>
            </a:r>
          </a:p>
        </p:txBody>
      </p:sp>
    </p:spTree>
    <p:extLst>
      <p:ext uri="{BB962C8B-B14F-4D97-AF65-F5344CB8AC3E}">
        <p14:creationId xmlns:p14="http://schemas.microsoft.com/office/powerpoint/2010/main" val="31574899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4294967295"/>
          </p:nvPr>
        </p:nvSpPr>
        <p:spPr>
          <a:xfrm>
            <a:off x="0" y="1309688"/>
            <a:ext cx="8534400" cy="3681412"/>
          </a:xfrm>
        </p:spPr>
        <p:txBody>
          <a:bodyPr/>
          <a:lstStyle/>
          <a:p>
            <a:pPr marL="407988" lvl="1" indent="-293688" eaLnBrk="1" hangingPunct="1">
              <a:buFont typeface="Wingdings" pitchFamily="84" charset="2"/>
              <a:buChar char="§"/>
            </a:pPr>
            <a:r>
              <a:rPr lang="en-US" sz="2800" smtClean="0"/>
              <a:t>During </a:t>
            </a:r>
            <a:r>
              <a:rPr lang="en-US" sz="2800" b="1" smtClean="0"/>
              <a:t>cytokinesis</a:t>
            </a:r>
            <a:r>
              <a:rPr lang="en-US" sz="2800" smtClean="0"/>
              <a:t>, the cytoplasm is divided into separate cells.</a:t>
            </a:r>
          </a:p>
          <a:p>
            <a:pPr marL="407988" lvl="1" indent="-293688" eaLnBrk="1" hangingPunct="1">
              <a:buFont typeface="Wingdings" pitchFamily="84" charset="2"/>
              <a:buChar char="§"/>
            </a:pPr>
            <a:r>
              <a:rPr lang="en-US" sz="2800" smtClean="0"/>
              <a:t>The process of cytokinesis differs in animal and plant cells.</a:t>
            </a:r>
          </a:p>
        </p:txBody>
      </p:sp>
      <p:sp>
        <p:nvSpPr>
          <p:cNvPr id="61444"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8.5 Cell division is a continuum of dynamic </a:t>
            </a:r>
            <a:br>
              <a:rPr lang="en-US" sz="3200" smtClean="0"/>
            </a:br>
            <a:r>
              <a:rPr lang="en-US" sz="3200" smtClean="0"/>
              <a:t>changes</a:t>
            </a:r>
          </a:p>
        </p:txBody>
      </p:sp>
      <p:sp>
        <p:nvSpPr>
          <p:cNvPr id="6144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6144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44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144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608225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4294967295"/>
          </p:nvPr>
        </p:nvSpPr>
        <p:spPr>
          <a:xfrm>
            <a:off x="0" y="1250950"/>
            <a:ext cx="8534400" cy="3381375"/>
          </a:xfrm>
        </p:spPr>
        <p:txBody>
          <a:bodyPr/>
          <a:lstStyle/>
          <a:p>
            <a:pPr marL="0" indent="0" algn="ctr" eaLnBrk="1" hangingPunct="1">
              <a:buFont typeface="Wingdings" pitchFamily="84" charset="2"/>
              <a:buNone/>
            </a:pPr>
            <a:r>
              <a:rPr lang="en-US" sz="4400" smtClean="0"/>
              <a:t>CELL DIVISION AND REPRODUCTION</a:t>
            </a:r>
          </a:p>
        </p:txBody>
      </p:sp>
      <p:sp>
        <p:nvSpPr>
          <p:cNvPr id="14339" name="Line 5"/>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4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4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extLst>
      <p:ext uri="{BB962C8B-B14F-4D97-AF65-F5344CB8AC3E}">
        <p14:creationId xmlns:p14="http://schemas.microsoft.com/office/powerpoint/2010/main" val="8226225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4294967295"/>
          </p:nvPr>
        </p:nvSpPr>
        <p:spPr>
          <a:xfrm>
            <a:off x="0" y="1308100"/>
            <a:ext cx="8534400" cy="5005388"/>
          </a:xfrm>
        </p:spPr>
        <p:txBody>
          <a:bodyPr/>
          <a:lstStyle/>
          <a:p>
            <a:pPr marL="407988" lvl="1" indent="-293688" eaLnBrk="1" hangingPunct="1">
              <a:spcBef>
                <a:spcPct val="30000"/>
              </a:spcBef>
              <a:spcAft>
                <a:spcPts val="1200"/>
              </a:spcAft>
              <a:buFont typeface="Wingdings" pitchFamily="84" charset="2"/>
              <a:buChar char="§"/>
            </a:pPr>
            <a:r>
              <a:rPr lang="en-US" sz="2800" smtClean="0"/>
              <a:t>In animal cells, cytokinesis occurs as</a:t>
            </a:r>
          </a:p>
          <a:p>
            <a:pPr marL="927100" lvl="2" indent="-368300" eaLnBrk="1" hangingPunct="1">
              <a:spcBef>
                <a:spcPct val="30000"/>
              </a:spcBef>
              <a:spcAft>
                <a:spcPts val="1200"/>
              </a:spcAft>
              <a:buFont typeface="Times New Roman" pitchFamily="84" charset="0"/>
              <a:buAutoNum type="arabicPeriod"/>
            </a:pPr>
            <a:r>
              <a:rPr lang="en-US" sz="2400" smtClean="0"/>
              <a:t>a </a:t>
            </a:r>
            <a:r>
              <a:rPr lang="en-US" sz="2400" b="1" smtClean="0"/>
              <a:t>cleavage furrow</a:t>
            </a:r>
            <a:r>
              <a:rPr lang="en-US" sz="2400" smtClean="0"/>
              <a:t> forms from a contracting ring of microfilaments, interacting with myosin, and</a:t>
            </a:r>
          </a:p>
          <a:p>
            <a:pPr marL="927100" lvl="2" indent="-368300" eaLnBrk="1" hangingPunct="1">
              <a:spcBef>
                <a:spcPct val="30000"/>
              </a:spcBef>
              <a:spcAft>
                <a:spcPts val="1200"/>
              </a:spcAft>
              <a:buFont typeface="Times New Roman" pitchFamily="84" charset="0"/>
              <a:buAutoNum type="arabicPeriod"/>
            </a:pPr>
            <a:r>
              <a:rPr lang="en-US" sz="2400" smtClean="0"/>
              <a:t>the cleavage furrow deepens to separate the contents into two cells.</a:t>
            </a:r>
          </a:p>
        </p:txBody>
      </p:sp>
      <p:sp>
        <p:nvSpPr>
          <p:cNvPr id="62468" name="Rectangle 4"/>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8.6 Cytokinesis differs for plant and animal cells</a:t>
            </a:r>
          </a:p>
        </p:txBody>
      </p:sp>
      <p:sp>
        <p:nvSpPr>
          <p:cNvPr id="6246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6246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247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247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2463035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08_06a_CellCleavag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89050"/>
            <a:ext cx="8548687"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8.6A</a:t>
            </a:r>
          </a:p>
        </p:txBody>
      </p:sp>
      <p:sp>
        <p:nvSpPr>
          <p:cNvPr id="63492" name="Text Box 3"/>
          <p:cNvSpPr txBox="1">
            <a:spLocks noChangeArrowheads="1"/>
          </p:cNvSpPr>
          <p:nvPr/>
        </p:nvSpPr>
        <p:spPr bwMode="auto">
          <a:xfrm>
            <a:off x="323850" y="1290638"/>
            <a:ext cx="13477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Cytokinesis</a:t>
            </a:r>
          </a:p>
        </p:txBody>
      </p:sp>
      <p:sp>
        <p:nvSpPr>
          <p:cNvPr id="63493" name="Text Box 3"/>
          <p:cNvSpPr txBox="1">
            <a:spLocks noChangeArrowheads="1"/>
          </p:cNvSpPr>
          <p:nvPr/>
        </p:nvSpPr>
        <p:spPr bwMode="auto">
          <a:xfrm>
            <a:off x="4146550" y="1639888"/>
            <a:ext cx="1176338"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Cleavage</a:t>
            </a:r>
          </a:p>
          <a:p>
            <a:pPr algn="ctr">
              <a:lnSpc>
                <a:spcPct val="90000"/>
              </a:lnSpc>
            </a:pPr>
            <a:r>
              <a:rPr lang="en-US" sz="1800" b="1"/>
              <a:t>furrow</a:t>
            </a:r>
          </a:p>
        </p:txBody>
      </p:sp>
      <p:sp>
        <p:nvSpPr>
          <p:cNvPr id="63494" name="Text Box 3"/>
          <p:cNvSpPr txBox="1">
            <a:spLocks noChangeArrowheads="1"/>
          </p:cNvSpPr>
          <p:nvPr/>
        </p:nvSpPr>
        <p:spPr bwMode="auto">
          <a:xfrm>
            <a:off x="5822950" y="1817688"/>
            <a:ext cx="2166938"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Contracting ring of</a:t>
            </a:r>
          </a:p>
          <a:p>
            <a:pPr>
              <a:lnSpc>
                <a:spcPct val="90000"/>
              </a:lnSpc>
            </a:pPr>
            <a:r>
              <a:rPr lang="en-US" sz="1800" b="1"/>
              <a:t>microfilaments</a:t>
            </a:r>
          </a:p>
        </p:txBody>
      </p:sp>
      <p:sp>
        <p:nvSpPr>
          <p:cNvPr id="63495" name="Text Box 3"/>
          <p:cNvSpPr txBox="1">
            <a:spLocks noChangeArrowheads="1"/>
          </p:cNvSpPr>
          <p:nvPr/>
        </p:nvSpPr>
        <p:spPr bwMode="auto">
          <a:xfrm>
            <a:off x="7194550" y="4224338"/>
            <a:ext cx="1176338"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Daughter</a:t>
            </a:r>
          </a:p>
          <a:p>
            <a:pPr algn="ctr">
              <a:lnSpc>
                <a:spcPct val="90000"/>
              </a:lnSpc>
            </a:pPr>
            <a:r>
              <a:rPr lang="en-US" sz="1800" b="1"/>
              <a:t>cells</a:t>
            </a:r>
          </a:p>
        </p:txBody>
      </p:sp>
      <p:grpSp>
        <p:nvGrpSpPr>
          <p:cNvPr id="63496" name="Group 8"/>
          <p:cNvGrpSpPr>
            <a:grpSpLocks/>
          </p:cNvGrpSpPr>
          <p:nvPr/>
        </p:nvGrpSpPr>
        <p:grpSpPr bwMode="auto">
          <a:xfrm>
            <a:off x="7289800" y="3867150"/>
            <a:ext cx="990600" cy="347663"/>
            <a:chOff x="4592" y="2436"/>
            <a:chExt cx="624" cy="219"/>
          </a:xfrm>
        </p:grpSpPr>
        <p:sp>
          <p:nvSpPr>
            <p:cNvPr id="63501" name="Line 9"/>
            <p:cNvSpPr>
              <a:spLocks noChangeShapeType="1"/>
            </p:cNvSpPr>
            <p:nvPr/>
          </p:nvSpPr>
          <p:spPr bwMode="auto">
            <a:xfrm>
              <a:off x="4592" y="2436"/>
              <a:ext cx="319" cy="2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02" name="Line 10"/>
            <p:cNvSpPr>
              <a:spLocks noChangeShapeType="1"/>
            </p:cNvSpPr>
            <p:nvPr/>
          </p:nvSpPr>
          <p:spPr bwMode="auto">
            <a:xfrm flipV="1">
              <a:off x="4909" y="2436"/>
              <a:ext cx="307" cy="2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3497" name="Line 11"/>
          <p:cNvSpPr>
            <a:spLocks noChangeShapeType="1"/>
          </p:cNvSpPr>
          <p:nvPr/>
        </p:nvSpPr>
        <p:spPr bwMode="auto">
          <a:xfrm>
            <a:off x="4933950" y="2146300"/>
            <a:ext cx="304800" cy="5969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498" name="Line 12"/>
          <p:cNvSpPr>
            <a:spLocks noChangeShapeType="1"/>
          </p:cNvSpPr>
          <p:nvPr/>
        </p:nvSpPr>
        <p:spPr bwMode="auto">
          <a:xfrm flipV="1">
            <a:off x="5295900" y="1943100"/>
            <a:ext cx="469900" cy="8509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499" name="Text Box 3"/>
          <p:cNvSpPr txBox="1">
            <a:spLocks noChangeArrowheads="1"/>
          </p:cNvSpPr>
          <p:nvPr/>
        </p:nvSpPr>
        <p:spPr bwMode="auto">
          <a:xfrm>
            <a:off x="361950" y="4929188"/>
            <a:ext cx="1176338"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Cleavage</a:t>
            </a:r>
          </a:p>
          <a:p>
            <a:pPr>
              <a:lnSpc>
                <a:spcPct val="90000"/>
              </a:lnSpc>
            </a:pPr>
            <a:r>
              <a:rPr lang="en-US" sz="1800" b="1"/>
              <a:t>furrow</a:t>
            </a:r>
          </a:p>
        </p:txBody>
      </p:sp>
      <p:sp>
        <p:nvSpPr>
          <p:cNvPr id="63500" name="Line 14"/>
          <p:cNvSpPr>
            <a:spLocks noChangeShapeType="1"/>
          </p:cNvSpPr>
          <p:nvPr/>
        </p:nvSpPr>
        <p:spPr bwMode="auto">
          <a:xfrm flipV="1">
            <a:off x="1409700" y="4165600"/>
            <a:ext cx="1009650" cy="8572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8160382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08_06aaCellCleavag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6475" y="974725"/>
            <a:ext cx="4591050"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8.6A_1</a:t>
            </a:r>
          </a:p>
        </p:txBody>
      </p:sp>
      <p:sp>
        <p:nvSpPr>
          <p:cNvPr id="64516" name="Text Box 3"/>
          <p:cNvSpPr txBox="1">
            <a:spLocks noChangeArrowheads="1"/>
          </p:cNvSpPr>
          <p:nvPr/>
        </p:nvSpPr>
        <p:spPr bwMode="auto">
          <a:xfrm>
            <a:off x="2359025" y="5135563"/>
            <a:ext cx="1268413"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Cleavage</a:t>
            </a:r>
          </a:p>
          <a:p>
            <a:pPr>
              <a:lnSpc>
                <a:spcPct val="90000"/>
              </a:lnSpc>
            </a:pPr>
            <a:r>
              <a:rPr lang="en-US" sz="2200" b="1"/>
              <a:t>furrow</a:t>
            </a:r>
          </a:p>
        </p:txBody>
      </p:sp>
      <p:sp>
        <p:nvSpPr>
          <p:cNvPr id="64517" name="Line 5"/>
          <p:cNvSpPr>
            <a:spLocks noChangeShapeType="1"/>
          </p:cNvSpPr>
          <p:nvPr/>
        </p:nvSpPr>
        <p:spPr bwMode="auto">
          <a:xfrm flipV="1">
            <a:off x="3644900" y="4187825"/>
            <a:ext cx="1260475" cy="1060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9958423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08_06abCellCleavag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7513" y="1438275"/>
            <a:ext cx="5767387"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8.6A_2</a:t>
            </a:r>
          </a:p>
        </p:txBody>
      </p:sp>
      <p:sp>
        <p:nvSpPr>
          <p:cNvPr id="65540" name="Text Box 3"/>
          <p:cNvSpPr txBox="1">
            <a:spLocks noChangeArrowheads="1"/>
          </p:cNvSpPr>
          <p:nvPr/>
        </p:nvSpPr>
        <p:spPr bwMode="auto">
          <a:xfrm>
            <a:off x="1644650" y="1468438"/>
            <a:ext cx="1392238"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2200" b="1"/>
              <a:t>Cleavage</a:t>
            </a:r>
          </a:p>
          <a:p>
            <a:pPr algn="ctr">
              <a:lnSpc>
                <a:spcPct val="90000"/>
              </a:lnSpc>
            </a:pPr>
            <a:r>
              <a:rPr lang="en-US" sz="2200" b="1"/>
              <a:t>furrow</a:t>
            </a:r>
          </a:p>
        </p:txBody>
      </p:sp>
      <p:sp>
        <p:nvSpPr>
          <p:cNvPr id="65541" name="Text Box 3"/>
          <p:cNvSpPr txBox="1">
            <a:spLocks noChangeArrowheads="1"/>
          </p:cNvSpPr>
          <p:nvPr/>
        </p:nvSpPr>
        <p:spPr bwMode="auto">
          <a:xfrm>
            <a:off x="3683000" y="1684338"/>
            <a:ext cx="271303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2200" b="1"/>
              <a:t>Contracting ring of</a:t>
            </a:r>
          </a:p>
          <a:p>
            <a:pPr>
              <a:lnSpc>
                <a:spcPct val="90000"/>
              </a:lnSpc>
            </a:pPr>
            <a:r>
              <a:rPr lang="en-US" sz="2200" b="1"/>
              <a:t>microfilaments</a:t>
            </a:r>
          </a:p>
        </p:txBody>
      </p:sp>
      <p:sp>
        <p:nvSpPr>
          <p:cNvPr id="65542" name="Text Box 3"/>
          <p:cNvSpPr txBox="1">
            <a:spLocks noChangeArrowheads="1"/>
          </p:cNvSpPr>
          <p:nvPr/>
        </p:nvSpPr>
        <p:spPr bwMode="auto">
          <a:xfrm>
            <a:off x="5384800" y="4681538"/>
            <a:ext cx="1481138"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2200" b="1"/>
              <a:t>Daughter</a:t>
            </a:r>
          </a:p>
          <a:p>
            <a:pPr algn="ctr">
              <a:lnSpc>
                <a:spcPct val="90000"/>
              </a:lnSpc>
            </a:pPr>
            <a:r>
              <a:rPr lang="en-US" sz="2200" b="1"/>
              <a:t>cells</a:t>
            </a:r>
          </a:p>
        </p:txBody>
      </p:sp>
      <p:grpSp>
        <p:nvGrpSpPr>
          <p:cNvPr id="65543" name="Group 7"/>
          <p:cNvGrpSpPr>
            <a:grpSpLocks/>
          </p:cNvGrpSpPr>
          <p:nvPr/>
        </p:nvGrpSpPr>
        <p:grpSpPr bwMode="auto">
          <a:xfrm>
            <a:off x="5518150" y="4229100"/>
            <a:ext cx="1206500" cy="423863"/>
            <a:chOff x="3476" y="2664"/>
            <a:chExt cx="760" cy="267"/>
          </a:xfrm>
        </p:grpSpPr>
        <p:sp>
          <p:nvSpPr>
            <p:cNvPr id="65546" name="Line 8"/>
            <p:cNvSpPr>
              <a:spLocks noChangeShapeType="1"/>
            </p:cNvSpPr>
            <p:nvPr/>
          </p:nvSpPr>
          <p:spPr bwMode="auto">
            <a:xfrm>
              <a:off x="3476" y="2664"/>
              <a:ext cx="391" cy="26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47" name="Line 9"/>
            <p:cNvSpPr>
              <a:spLocks noChangeShapeType="1"/>
            </p:cNvSpPr>
            <p:nvPr/>
          </p:nvSpPr>
          <p:spPr bwMode="auto">
            <a:xfrm flipV="1">
              <a:off x="3865" y="2672"/>
              <a:ext cx="371" cy="25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5544" name="Line 10"/>
          <p:cNvSpPr>
            <a:spLocks noChangeShapeType="1"/>
          </p:cNvSpPr>
          <p:nvPr/>
        </p:nvSpPr>
        <p:spPr bwMode="auto">
          <a:xfrm>
            <a:off x="2584450" y="2089150"/>
            <a:ext cx="381000" cy="742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45" name="Line 11"/>
          <p:cNvSpPr>
            <a:spLocks noChangeShapeType="1"/>
          </p:cNvSpPr>
          <p:nvPr/>
        </p:nvSpPr>
        <p:spPr bwMode="auto">
          <a:xfrm flipV="1">
            <a:off x="3028950" y="1828800"/>
            <a:ext cx="596900" cy="10731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8841578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4294967295"/>
          </p:nvPr>
        </p:nvSpPr>
        <p:spPr>
          <a:xfrm>
            <a:off x="0" y="1308100"/>
            <a:ext cx="8534400" cy="5005388"/>
          </a:xfrm>
        </p:spPr>
        <p:txBody>
          <a:bodyPr/>
          <a:lstStyle/>
          <a:p>
            <a:pPr marL="407988" lvl="1" indent="-293688" eaLnBrk="1" hangingPunct="1">
              <a:spcBef>
                <a:spcPct val="30000"/>
              </a:spcBef>
              <a:spcAft>
                <a:spcPct val="0"/>
              </a:spcAft>
              <a:buFont typeface="Wingdings" pitchFamily="84" charset="2"/>
              <a:buChar char="§"/>
            </a:pPr>
            <a:r>
              <a:rPr lang="en-US" sz="2800" smtClean="0"/>
              <a:t>In plant cells, cytokinesis occurs as</a:t>
            </a:r>
          </a:p>
          <a:p>
            <a:pPr marL="939800" lvl="2" indent="-381000" eaLnBrk="1" hangingPunct="1">
              <a:spcBef>
                <a:spcPct val="30000"/>
              </a:spcBef>
              <a:spcAft>
                <a:spcPts val="1200"/>
              </a:spcAft>
              <a:buFont typeface="Times New Roman" pitchFamily="84" charset="0"/>
              <a:buAutoNum type="arabicPeriod"/>
            </a:pPr>
            <a:r>
              <a:rPr lang="en-US" sz="2400" smtClean="0"/>
              <a:t>a </a:t>
            </a:r>
            <a:r>
              <a:rPr lang="en-US" sz="2400" b="1" smtClean="0"/>
              <a:t>cell plate</a:t>
            </a:r>
            <a:r>
              <a:rPr lang="en-US" sz="2400" smtClean="0"/>
              <a:t> forms in the middle, from vesicles containing cell wall material,</a:t>
            </a:r>
          </a:p>
          <a:p>
            <a:pPr marL="939800" lvl="2" indent="-381000" eaLnBrk="1" hangingPunct="1">
              <a:spcBef>
                <a:spcPct val="30000"/>
              </a:spcBef>
              <a:spcAft>
                <a:spcPts val="1200"/>
              </a:spcAft>
              <a:buFont typeface="Times New Roman" pitchFamily="84" charset="0"/>
              <a:buAutoNum type="arabicPeriod"/>
            </a:pPr>
            <a:r>
              <a:rPr lang="en-US" sz="2400" smtClean="0"/>
              <a:t>the cell plate grows outward to reach the edges, dividing the contents into two cells,</a:t>
            </a:r>
          </a:p>
          <a:p>
            <a:pPr marL="939800" lvl="2" indent="-381000" eaLnBrk="1" hangingPunct="1">
              <a:spcBef>
                <a:spcPct val="30000"/>
              </a:spcBef>
              <a:spcAft>
                <a:spcPts val="1200"/>
              </a:spcAft>
              <a:buFont typeface="Times New Roman" pitchFamily="84" charset="0"/>
              <a:buAutoNum type="arabicPeriod"/>
            </a:pPr>
            <a:r>
              <a:rPr lang="en-US" sz="2400" smtClean="0"/>
              <a:t>each cell now possesses a plasma membrane and cell wall.</a:t>
            </a:r>
          </a:p>
        </p:txBody>
      </p:sp>
      <p:sp>
        <p:nvSpPr>
          <p:cNvPr id="66564" name="Rectangle 4"/>
          <p:cNvSpPr>
            <a:spLocks noGrp="1" noChangeArrowheads="1"/>
          </p:cNvSpPr>
          <p:nvPr>
            <p:ph type="title" idx="4294967295"/>
          </p:nvPr>
        </p:nvSpPr>
        <p:spPr>
          <a:xfrm>
            <a:off x="0" y="107950"/>
            <a:ext cx="8534400" cy="438150"/>
          </a:xfrm>
        </p:spPr>
        <p:txBody>
          <a:bodyPr>
            <a:spAutoFit/>
          </a:bodyPr>
          <a:lstStyle/>
          <a:p>
            <a:pPr marL="574675" indent="-574675" eaLnBrk="1" hangingPunct="1"/>
            <a:r>
              <a:rPr lang="en-US" sz="3200" smtClean="0"/>
              <a:t>8.6 Cytokinesis differs for plant and animal cells</a:t>
            </a:r>
          </a:p>
        </p:txBody>
      </p:sp>
      <p:sp>
        <p:nvSpPr>
          <p:cNvPr id="6656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6656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656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656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8194353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FlagCount" hidden="1">
            <a:hlinkClick r:id="rId6"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2052"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05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
        <p:nvSpPr>
          <p:cNvPr id="2054" name="TextBox 1"/>
          <p:cNvSpPr txBox="1">
            <a:spLocks noChangeArrowheads="1"/>
          </p:cNvSpPr>
          <p:nvPr/>
        </p:nvSpPr>
        <p:spPr bwMode="auto">
          <a:xfrm>
            <a:off x="6391275" y="6046788"/>
            <a:ext cx="25336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eaLnBrk="1" hangingPunct="1"/>
            <a:r>
              <a:rPr lang="en-US" sz="1400"/>
              <a:t>Animation: Cytokinesis</a:t>
            </a:r>
          </a:p>
          <a:p>
            <a:pPr eaLnBrk="1" hangingPunct="1"/>
            <a:r>
              <a:rPr lang="en-US" sz="1100"/>
              <a:t>Right click on animation / Click play</a:t>
            </a:r>
          </a:p>
        </p:txBody>
      </p:sp>
      <p:pic>
        <p:nvPicPr>
          <p:cNvPr id="2055"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4163" y="890588"/>
            <a:ext cx="6035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ontrols>
      <mc:AlternateContent xmlns:mc="http://schemas.openxmlformats.org/markup-compatibility/2006">
        <mc:Choice xmlns:v="urn:schemas-microsoft-com:vml" Requires="v">
          <p:control spid="1026" name="ShockwaveFlash1" r:id="rId3" imgW="6031763" imgH="5080222"/>
        </mc:Choice>
        <mc:Fallback>
          <p:control name="ShockwaveFlash1" r:id="rId3" imgW="6031763" imgH="5080222">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1555750" y="762000"/>
                  <a:ext cx="6032500" cy="5080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311874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08_06b_CellPlateForming-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720850"/>
            <a:ext cx="8548687"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8.6B</a:t>
            </a:r>
          </a:p>
        </p:txBody>
      </p:sp>
      <p:sp>
        <p:nvSpPr>
          <p:cNvPr id="67588" name="Text Box 3"/>
          <p:cNvSpPr txBox="1">
            <a:spLocks noChangeArrowheads="1"/>
          </p:cNvSpPr>
          <p:nvPr/>
        </p:nvSpPr>
        <p:spPr bwMode="auto">
          <a:xfrm>
            <a:off x="330200" y="1779588"/>
            <a:ext cx="13477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Cytokinesis</a:t>
            </a:r>
          </a:p>
        </p:txBody>
      </p:sp>
      <p:sp>
        <p:nvSpPr>
          <p:cNvPr id="67589" name="Text Box 3"/>
          <p:cNvSpPr txBox="1">
            <a:spLocks noChangeArrowheads="1"/>
          </p:cNvSpPr>
          <p:nvPr/>
        </p:nvSpPr>
        <p:spPr bwMode="auto">
          <a:xfrm>
            <a:off x="330200" y="2408238"/>
            <a:ext cx="1347788"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Cell wall</a:t>
            </a:r>
          </a:p>
          <a:p>
            <a:pPr>
              <a:lnSpc>
                <a:spcPct val="90000"/>
              </a:lnSpc>
            </a:pPr>
            <a:r>
              <a:rPr lang="en-US" sz="1800" b="1"/>
              <a:t>of the</a:t>
            </a:r>
          </a:p>
          <a:p>
            <a:pPr>
              <a:lnSpc>
                <a:spcPct val="90000"/>
              </a:lnSpc>
            </a:pPr>
            <a:r>
              <a:rPr lang="en-US" sz="1800" b="1"/>
              <a:t>parent cell</a:t>
            </a:r>
          </a:p>
        </p:txBody>
      </p:sp>
      <p:sp>
        <p:nvSpPr>
          <p:cNvPr id="67590" name="Text Box 3"/>
          <p:cNvSpPr txBox="1">
            <a:spLocks noChangeArrowheads="1"/>
          </p:cNvSpPr>
          <p:nvPr/>
        </p:nvSpPr>
        <p:spPr bwMode="auto">
          <a:xfrm>
            <a:off x="323850" y="3449638"/>
            <a:ext cx="10683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Daughter</a:t>
            </a:r>
          </a:p>
          <a:p>
            <a:pPr>
              <a:lnSpc>
                <a:spcPct val="90000"/>
              </a:lnSpc>
            </a:pPr>
            <a:r>
              <a:rPr lang="en-US" sz="1800" b="1"/>
              <a:t>nucleus</a:t>
            </a:r>
          </a:p>
        </p:txBody>
      </p:sp>
      <p:sp>
        <p:nvSpPr>
          <p:cNvPr id="67591" name="Text Box 3"/>
          <p:cNvSpPr txBox="1">
            <a:spLocks noChangeArrowheads="1"/>
          </p:cNvSpPr>
          <p:nvPr/>
        </p:nvSpPr>
        <p:spPr bwMode="auto">
          <a:xfrm>
            <a:off x="3968750" y="2389188"/>
            <a:ext cx="106838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Cell wall</a:t>
            </a:r>
          </a:p>
        </p:txBody>
      </p:sp>
      <p:sp>
        <p:nvSpPr>
          <p:cNvPr id="67592" name="Text Box 3"/>
          <p:cNvSpPr txBox="1">
            <a:spLocks noChangeArrowheads="1"/>
          </p:cNvSpPr>
          <p:nvPr/>
        </p:nvSpPr>
        <p:spPr bwMode="auto">
          <a:xfrm>
            <a:off x="3968750" y="2801938"/>
            <a:ext cx="12525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Plasma</a:t>
            </a:r>
          </a:p>
          <a:p>
            <a:pPr>
              <a:lnSpc>
                <a:spcPct val="90000"/>
              </a:lnSpc>
            </a:pPr>
            <a:r>
              <a:rPr lang="en-US" sz="1800" b="1"/>
              <a:t>membrane</a:t>
            </a:r>
          </a:p>
        </p:txBody>
      </p:sp>
      <p:sp>
        <p:nvSpPr>
          <p:cNvPr id="67593" name="Text Box 3"/>
          <p:cNvSpPr txBox="1">
            <a:spLocks noChangeArrowheads="1"/>
          </p:cNvSpPr>
          <p:nvPr/>
        </p:nvSpPr>
        <p:spPr bwMode="auto">
          <a:xfrm>
            <a:off x="4699000" y="4027488"/>
            <a:ext cx="123348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Vesicles</a:t>
            </a:r>
          </a:p>
          <a:p>
            <a:pPr>
              <a:lnSpc>
                <a:spcPct val="90000"/>
              </a:lnSpc>
            </a:pPr>
            <a:r>
              <a:rPr lang="en-US" sz="1800" b="1"/>
              <a:t>containing</a:t>
            </a:r>
          </a:p>
          <a:p>
            <a:pPr>
              <a:lnSpc>
                <a:spcPct val="90000"/>
              </a:lnSpc>
            </a:pPr>
            <a:r>
              <a:rPr lang="en-US" sz="1800" b="1"/>
              <a:t>cell wall</a:t>
            </a:r>
          </a:p>
          <a:p>
            <a:pPr>
              <a:lnSpc>
                <a:spcPct val="90000"/>
              </a:lnSpc>
            </a:pPr>
            <a:r>
              <a:rPr lang="en-US" sz="1800" b="1"/>
              <a:t>material</a:t>
            </a:r>
          </a:p>
        </p:txBody>
      </p:sp>
      <p:sp>
        <p:nvSpPr>
          <p:cNvPr id="67594" name="Text Box 3"/>
          <p:cNvSpPr txBox="1">
            <a:spLocks noChangeArrowheads="1"/>
          </p:cNvSpPr>
          <p:nvPr/>
        </p:nvSpPr>
        <p:spPr bwMode="auto">
          <a:xfrm>
            <a:off x="977900" y="4427538"/>
            <a:ext cx="10683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Cell plate</a:t>
            </a:r>
          </a:p>
          <a:p>
            <a:pPr>
              <a:lnSpc>
                <a:spcPct val="90000"/>
              </a:lnSpc>
            </a:pPr>
            <a:r>
              <a:rPr lang="en-US" sz="1800" b="1"/>
              <a:t>forming</a:t>
            </a:r>
          </a:p>
        </p:txBody>
      </p:sp>
      <p:sp>
        <p:nvSpPr>
          <p:cNvPr id="67595" name="Text Box 3"/>
          <p:cNvSpPr txBox="1">
            <a:spLocks noChangeArrowheads="1"/>
          </p:cNvSpPr>
          <p:nvPr/>
        </p:nvSpPr>
        <p:spPr bwMode="auto">
          <a:xfrm>
            <a:off x="7537450" y="1735138"/>
            <a:ext cx="12525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New</a:t>
            </a:r>
          </a:p>
          <a:p>
            <a:pPr>
              <a:lnSpc>
                <a:spcPct val="90000"/>
              </a:lnSpc>
            </a:pPr>
            <a:r>
              <a:rPr lang="en-US" sz="1800" b="1"/>
              <a:t>cell wall</a:t>
            </a:r>
          </a:p>
        </p:txBody>
      </p:sp>
      <p:sp>
        <p:nvSpPr>
          <p:cNvPr id="67596" name="Text Box 3"/>
          <p:cNvSpPr txBox="1">
            <a:spLocks noChangeArrowheads="1"/>
          </p:cNvSpPr>
          <p:nvPr/>
        </p:nvSpPr>
        <p:spPr bwMode="auto">
          <a:xfrm>
            <a:off x="6210300" y="4027488"/>
            <a:ext cx="1068388"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Cell plate</a:t>
            </a:r>
          </a:p>
        </p:txBody>
      </p:sp>
      <p:sp>
        <p:nvSpPr>
          <p:cNvPr id="67597" name="Text Box 3"/>
          <p:cNvSpPr txBox="1">
            <a:spLocks noChangeArrowheads="1"/>
          </p:cNvSpPr>
          <p:nvPr/>
        </p:nvSpPr>
        <p:spPr bwMode="auto">
          <a:xfrm>
            <a:off x="7594600" y="4021138"/>
            <a:ext cx="12525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Daughter</a:t>
            </a:r>
          </a:p>
          <a:p>
            <a:pPr algn="ctr">
              <a:lnSpc>
                <a:spcPct val="90000"/>
              </a:lnSpc>
            </a:pPr>
            <a:r>
              <a:rPr lang="en-US" sz="1800" b="1"/>
              <a:t>cells</a:t>
            </a:r>
          </a:p>
        </p:txBody>
      </p:sp>
      <p:sp>
        <p:nvSpPr>
          <p:cNvPr id="67598" name="Line 14"/>
          <p:cNvSpPr>
            <a:spLocks noChangeShapeType="1"/>
          </p:cNvSpPr>
          <p:nvPr/>
        </p:nvSpPr>
        <p:spPr bwMode="auto">
          <a:xfrm>
            <a:off x="1263650" y="2533650"/>
            <a:ext cx="387350" cy="1270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599" name="Line 15"/>
          <p:cNvSpPr>
            <a:spLocks noChangeShapeType="1"/>
          </p:cNvSpPr>
          <p:nvPr/>
        </p:nvSpPr>
        <p:spPr bwMode="auto">
          <a:xfrm flipV="1">
            <a:off x="1358900" y="3295650"/>
            <a:ext cx="590550" cy="2794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0" name="Line 16"/>
          <p:cNvSpPr>
            <a:spLocks noChangeShapeType="1"/>
          </p:cNvSpPr>
          <p:nvPr/>
        </p:nvSpPr>
        <p:spPr bwMode="auto">
          <a:xfrm flipV="1">
            <a:off x="1517650" y="3860800"/>
            <a:ext cx="990600" cy="5715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1" name="Line 17"/>
          <p:cNvSpPr>
            <a:spLocks noChangeShapeType="1"/>
          </p:cNvSpPr>
          <p:nvPr/>
        </p:nvSpPr>
        <p:spPr bwMode="auto">
          <a:xfrm>
            <a:off x="4927600" y="2508250"/>
            <a:ext cx="368300" cy="1587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2" name="Line 18"/>
          <p:cNvSpPr>
            <a:spLocks noChangeShapeType="1"/>
          </p:cNvSpPr>
          <p:nvPr/>
        </p:nvSpPr>
        <p:spPr bwMode="auto">
          <a:xfrm>
            <a:off x="4813300" y="2940050"/>
            <a:ext cx="4699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7603" name="Group 19"/>
          <p:cNvGrpSpPr>
            <a:grpSpLocks/>
          </p:cNvGrpSpPr>
          <p:nvPr/>
        </p:nvGrpSpPr>
        <p:grpSpPr bwMode="auto">
          <a:xfrm>
            <a:off x="5448300" y="3282950"/>
            <a:ext cx="234950" cy="762000"/>
            <a:chOff x="3432" y="2068"/>
            <a:chExt cx="148" cy="480"/>
          </a:xfrm>
        </p:grpSpPr>
        <p:sp>
          <p:nvSpPr>
            <p:cNvPr id="67612" name="Line 20"/>
            <p:cNvSpPr>
              <a:spLocks noChangeShapeType="1"/>
            </p:cNvSpPr>
            <p:nvPr/>
          </p:nvSpPr>
          <p:spPr bwMode="auto">
            <a:xfrm flipH="1">
              <a:off x="3432" y="2068"/>
              <a:ext cx="144" cy="4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13" name="Line 21"/>
            <p:cNvSpPr>
              <a:spLocks noChangeShapeType="1"/>
            </p:cNvSpPr>
            <p:nvPr/>
          </p:nvSpPr>
          <p:spPr bwMode="auto">
            <a:xfrm flipV="1">
              <a:off x="3432" y="2184"/>
              <a:ext cx="148"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604" name="Line 22"/>
          <p:cNvSpPr>
            <a:spLocks noChangeShapeType="1"/>
          </p:cNvSpPr>
          <p:nvPr/>
        </p:nvSpPr>
        <p:spPr bwMode="auto">
          <a:xfrm flipH="1">
            <a:off x="6775450" y="3524250"/>
            <a:ext cx="171450" cy="514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5" name="Line 23"/>
          <p:cNvSpPr>
            <a:spLocks noChangeShapeType="1"/>
          </p:cNvSpPr>
          <p:nvPr/>
        </p:nvSpPr>
        <p:spPr bwMode="auto">
          <a:xfrm>
            <a:off x="7981950" y="2235200"/>
            <a:ext cx="292100" cy="5270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7606" name="Group 24"/>
          <p:cNvGrpSpPr>
            <a:grpSpLocks/>
          </p:cNvGrpSpPr>
          <p:nvPr/>
        </p:nvGrpSpPr>
        <p:grpSpPr bwMode="auto">
          <a:xfrm>
            <a:off x="8064500" y="3638550"/>
            <a:ext cx="412750" cy="412750"/>
            <a:chOff x="5080" y="2292"/>
            <a:chExt cx="260" cy="260"/>
          </a:xfrm>
        </p:grpSpPr>
        <p:sp>
          <p:nvSpPr>
            <p:cNvPr id="67610" name="Line 25"/>
            <p:cNvSpPr>
              <a:spLocks noChangeShapeType="1"/>
            </p:cNvSpPr>
            <p:nvPr/>
          </p:nvSpPr>
          <p:spPr bwMode="auto">
            <a:xfrm>
              <a:off x="5080" y="2292"/>
              <a:ext cx="132" cy="2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11" name="Line 26"/>
            <p:cNvSpPr>
              <a:spLocks noChangeShapeType="1"/>
            </p:cNvSpPr>
            <p:nvPr/>
          </p:nvSpPr>
          <p:spPr bwMode="auto">
            <a:xfrm flipV="1">
              <a:off x="5212" y="2300"/>
              <a:ext cx="128" cy="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607" name="Line 27"/>
          <p:cNvSpPr>
            <a:spLocks noChangeShapeType="1"/>
          </p:cNvSpPr>
          <p:nvPr/>
        </p:nvSpPr>
        <p:spPr bwMode="auto">
          <a:xfrm>
            <a:off x="1260475" y="2533650"/>
            <a:ext cx="387350" cy="127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8" name="Line 28"/>
          <p:cNvSpPr>
            <a:spLocks noChangeShapeType="1"/>
          </p:cNvSpPr>
          <p:nvPr/>
        </p:nvSpPr>
        <p:spPr bwMode="auto">
          <a:xfrm flipV="1">
            <a:off x="1358900" y="3287713"/>
            <a:ext cx="590550" cy="279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09" name="Line 29"/>
          <p:cNvSpPr>
            <a:spLocks noChangeShapeType="1"/>
          </p:cNvSpPr>
          <p:nvPr/>
        </p:nvSpPr>
        <p:spPr bwMode="auto">
          <a:xfrm flipV="1">
            <a:off x="1514475" y="3860800"/>
            <a:ext cx="990600" cy="571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735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08_06baCellPlateForming-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5225" y="1517650"/>
            <a:ext cx="4273550"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8.6B_1</a:t>
            </a:r>
          </a:p>
        </p:txBody>
      </p:sp>
      <p:sp>
        <p:nvSpPr>
          <p:cNvPr id="68612" name="Text Box 3"/>
          <p:cNvSpPr txBox="1">
            <a:spLocks noChangeArrowheads="1"/>
          </p:cNvSpPr>
          <p:nvPr/>
        </p:nvSpPr>
        <p:spPr bwMode="auto">
          <a:xfrm>
            <a:off x="2476500" y="1798638"/>
            <a:ext cx="1677988"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Cell wall</a:t>
            </a:r>
          </a:p>
          <a:p>
            <a:pPr>
              <a:lnSpc>
                <a:spcPct val="90000"/>
              </a:lnSpc>
            </a:pPr>
            <a:r>
              <a:rPr lang="en-US" b="1"/>
              <a:t>of the</a:t>
            </a:r>
          </a:p>
          <a:p>
            <a:pPr>
              <a:lnSpc>
                <a:spcPct val="90000"/>
              </a:lnSpc>
            </a:pPr>
            <a:r>
              <a:rPr lang="en-US" b="1"/>
              <a:t>parent cell</a:t>
            </a:r>
          </a:p>
        </p:txBody>
      </p:sp>
      <p:sp>
        <p:nvSpPr>
          <p:cNvPr id="68613" name="Text Box 3"/>
          <p:cNvSpPr txBox="1">
            <a:spLocks noChangeArrowheads="1"/>
          </p:cNvSpPr>
          <p:nvPr/>
        </p:nvSpPr>
        <p:spPr bwMode="auto">
          <a:xfrm>
            <a:off x="2463800" y="3189288"/>
            <a:ext cx="1436688"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Daughter</a:t>
            </a:r>
          </a:p>
          <a:p>
            <a:pPr>
              <a:lnSpc>
                <a:spcPct val="90000"/>
              </a:lnSpc>
            </a:pPr>
            <a:r>
              <a:rPr lang="en-US" b="1"/>
              <a:t>nucleus</a:t>
            </a:r>
          </a:p>
        </p:txBody>
      </p:sp>
      <p:sp>
        <p:nvSpPr>
          <p:cNvPr id="68614" name="Text Box 3"/>
          <p:cNvSpPr txBox="1">
            <a:spLocks noChangeArrowheads="1"/>
          </p:cNvSpPr>
          <p:nvPr/>
        </p:nvSpPr>
        <p:spPr bwMode="auto">
          <a:xfrm>
            <a:off x="3429000" y="4497388"/>
            <a:ext cx="1538288"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Cell plate</a:t>
            </a:r>
          </a:p>
          <a:p>
            <a:pPr>
              <a:lnSpc>
                <a:spcPct val="90000"/>
              </a:lnSpc>
            </a:pPr>
            <a:r>
              <a:rPr lang="en-US" b="1"/>
              <a:t>forming</a:t>
            </a:r>
          </a:p>
        </p:txBody>
      </p:sp>
      <p:sp>
        <p:nvSpPr>
          <p:cNvPr id="68615" name="Line 7"/>
          <p:cNvSpPr>
            <a:spLocks noChangeShapeType="1"/>
          </p:cNvSpPr>
          <p:nvPr/>
        </p:nvSpPr>
        <p:spPr bwMode="auto">
          <a:xfrm>
            <a:off x="3714750" y="1955800"/>
            <a:ext cx="539750" cy="1905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6" name="Line 8"/>
          <p:cNvSpPr>
            <a:spLocks noChangeShapeType="1"/>
          </p:cNvSpPr>
          <p:nvPr/>
        </p:nvSpPr>
        <p:spPr bwMode="auto">
          <a:xfrm flipV="1">
            <a:off x="3829050" y="2990850"/>
            <a:ext cx="781050" cy="36830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7" name="Line 9"/>
          <p:cNvSpPr>
            <a:spLocks noChangeShapeType="1"/>
          </p:cNvSpPr>
          <p:nvPr/>
        </p:nvSpPr>
        <p:spPr bwMode="auto">
          <a:xfrm flipV="1">
            <a:off x="4140200" y="3733800"/>
            <a:ext cx="1231900" cy="76835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8" name="Line 10"/>
          <p:cNvSpPr>
            <a:spLocks noChangeShapeType="1"/>
          </p:cNvSpPr>
          <p:nvPr/>
        </p:nvSpPr>
        <p:spPr bwMode="auto">
          <a:xfrm>
            <a:off x="3714750" y="1952625"/>
            <a:ext cx="539750" cy="190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9" name="Line 11"/>
          <p:cNvSpPr>
            <a:spLocks noChangeShapeType="1"/>
          </p:cNvSpPr>
          <p:nvPr/>
        </p:nvSpPr>
        <p:spPr bwMode="auto">
          <a:xfrm flipV="1">
            <a:off x="3829050" y="2987675"/>
            <a:ext cx="781050" cy="368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20" name="Line 12"/>
          <p:cNvSpPr>
            <a:spLocks noChangeShapeType="1"/>
          </p:cNvSpPr>
          <p:nvPr/>
        </p:nvSpPr>
        <p:spPr bwMode="auto">
          <a:xfrm flipV="1">
            <a:off x="4140200" y="3730625"/>
            <a:ext cx="1231900" cy="768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3525656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08_06bbCellPlateForming-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2863" y="1190625"/>
            <a:ext cx="6518275" cy="447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8.6B_2</a:t>
            </a:r>
          </a:p>
        </p:txBody>
      </p:sp>
      <p:sp>
        <p:nvSpPr>
          <p:cNvPr id="69636" name="Text Box 3"/>
          <p:cNvSpPr txBox="1">
            <a:spLocks noChangeArrowheads="1"/>
          </p:cNvSpPr>
          <p:nvPr/>
        </p:nvSpPr>
        <p:spPr bwMode="auto">
          <a:xfrm>
            <a:off x="1339850" y="2039938"/>
            <a:ext cx="134778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Cell wall</a:t>
            </a:r>
          </a:p>
        </p:txBody>
      </p:sp>
      <p:sp>
        <p:nvSpPr>
          <p:cNvPr id="69637" name="Text Box 3"/>
          <p:cNvSpPr txBox="1">
            <a:spLocks noChangeArrowheads="1"/>
          </p:cNvSpPr>
          <p:nvPr/>
        </p:nvSpPr>
        <p:spPr bwMode="auto">
          <a:xfrm>
            <a:off x="1339850" y="2617788"/>
            <a:ext cx="164623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Plasma</a:t>
            </a:r>
          </a:p>
          <a:p>
            <a:pPr>
              <a:lnSpc>
                <a:spcPct val="90000"/>
              </a:lnSpc>
            </a:pPr>
            <a:r>
              <a:rPr lang="en-US" b="1"/>
              <a:t>membrane</a:t>
            </a:r>
          </a:p>
        </p:txBody>
      </p:sp>
      <p:sp>
        <p:nvSpPr>
          <p:cNvPr id="69638" name="Text Box 3"/>
          <p:cNvSpPr txBox="1">
            <a:spLocks noChangeArrowheads="1"/>
          </p:cNvSpPr>
          <p:nvPr/>
        </p:nvSpPr>
        <p:spPr bwMode="auto">
          <a:xfrm>
            <a:off x="2311400" y="4243388"/>
            <a:ext cx="1690688"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Vesicles</a:t>
            </a:r>
          </a:p>
          <a:p>
            <a:pPr>
              <a:lnSpc>
                <a:spcPct val="90000"/>
              </a:lnSpc>
            </a:pPr>
            <a:r>
              <a:rPr lang="en-US" b="1"/>
              <a:t>containing</a:t>
            </a:r>
          </a:p>
          <a:p>
            <a:pPr>
              <a:lnSpc>
                <a:spcPct val="90000"/>
              </a:lnSpc>
            </a:pPr>
            <a:r>
              <a:rPr lang="en-US" b="1"/>
              <a:t>cell wall</a:t>
            </a:r>
          </a:p>
          <a:p>
            <a:pPr>
              <a:lnSpc>
                <a:spcPct val="90000"/>
              </a:lnSpc>
            </a:pPr>
            <a:r>
              <a:rPr lang="en-US" b="1"/>
              <a:t>material</a:t>
            </a:r>
          </a:p>
        </p:txBody>
      </p:sp>
      <p:sp>
        <p:nvSpPr>
          <p:cNvPr id="69639" name="Text Box 3"/>
          <p:cNvSpPr txBox="1">
            <a:spLocks noChangeArrowheads="1"/>
          </p:cNvSpPr>
          <p:nvPr/>
        </p:nvSpPr>
        <p:spPr bwMode="auto">
          <a:xfrm>
            <a:off x="6121400" y="1195388"/>
            <a:ext cx="12906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New</a:t>
            </a:r>
          </a:p>
          <a:p>
            <a:pPr>
              <a:lnSpc>
                <a:spcPct val="90000"/>
              </a:lnSpc>
            </a:pPr>
            <a:r>
              <a:rPr lang="en-US" b="1"/>
              <a:t>cell wall</a:t>
            </a:r>
          </a:p>
        </p:txBody>
      </p:sp>
      <p:sp>
        <p:nvSpPr>
          <p:cNvPr id="69640" name="Text Box 3"/>
          <p:cNvSpPr txBox="1">
            <a:spLocks noChangeArrowheads="1"/>
          </p:cNvSpPr>
          <p:nvPr/>
        </p:nvSpPr>
        <p:spPr bwMode="auto">
          <a:xfrm>
            <a:off x="4324350" y="4243388"/>
            <a:ext cx="150018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b="1"/>
              <a:t>Cell plate</a:t>
            </a:r>
          </a:p>
        </p:txBody>
      </p:sp>
      <p:sp>
        <p:nvSpPr>
          <p:cNvPr id="69641" name="Text Box 3"/>
          <p:cNvSpPr txBox="1">
            <a:spLocks noChangeArrowheads="1"/>
          </p:cNvSpPr>
          <p:nvPr/>
        </p:nvSpPr>
        <p:spPr bwMode="auto">
          <a:xfrm>
            <a:off x="6292850" y="4243388"/>
            <a:ext cx="14303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b="1"/>
              <a:t>Daughter</a:t>
            </a:r>
          </a:p>
          <a:p>
            <a:pPr algn="ctr">
              <a:lnSpc>
                <a:spcPct val="90000"/>
              </a:lnSpc>
            </a:pPr>
            <a:r>
              <a:rPr lang="en-US" b="1"/>
              <a:t>cells</a:t>
            </a:r>
          </a:p>
        </p:txBody>
      </p:sp>
      <p:sp>
        <p:nvSpPr>
          <p:cNvPr id="69642" name="Line 10"/>
          <p:cNvSpPr>
            <a:spLocks noChangeShapeType="1"/>
          </p:cNvSpPr>
          <p:nvPr/>
        </p:nvSpPr>
        <p:spPr bwMode="auto">
          <a:xfrm>
            <a:off x="2616200" y="2197100"/>
            <a:ext cx="469900" cy="228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3" name="Line 11"/>
          <p:cNvSpPr>
            <a:spLocks noChangeShapeType="1"/>
          </p:cNvSpPr>
          <p:nvPr/>
        </p:nvSpPr>
        <p:spPr bwMode="auto">
          <a:xfrm>
            <a:off x="2476500" y="2806700"/>
            <a:ext cx="635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9644" name="Group 12"/>
          <p:cNvGrpSpPr>
            <a:grpSpLocks/>
          </p:cNvGrpSpPr>
          <p:nvPr/>
        </p:nvGrpSpPr>
        <p:grpSpPr bwMode="auto">
          <a:xfrm>
            <a:off x="3314700" y="3251200"/>
            <a:ext cx="304800" cy="996950"/>
            <a:chOff x="2088" y="2048"/>
            <a:chExt cx="192" cy="628"/>
          </a:xfrm>
        </p:grpSpPr>
        <p:sp>
          <p:nvSpPr>
            <p:cNvPr id="69650" name="Line 13"/>
            <p:cNvSpPr>
              <a:spLocks noChangeShapeType="1"/>
            </p:cNvSpPr>
            <p:nvPr/>
          </p:nvSpPr>
          <p:spPr bwMode="auto">
            <a:xfrm flipH="1">
              <a:off x="2088" y="2048"/>
              <a:ext cx="188" cy="62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51" name="Line 14"/>
            <p:cNvSpPr>
              <a:spLocks noChangeShapeType="1"/>
            </p:cNvSpPr>
            <p:nvPr/>
          </p:nvSpPr>
          <p:spPr bwMode="auto">
            <a:xfrm flipV="1">
              <a:off x="2088" y="2212"/>
              <a:ext cx="192" cy="4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9645" name="Line 15"/>
          <p:cNvSpPr>
            <a:spLocks noChangeShapeType="1"/>
          </p:cNvSpPr>
          <p:nvPr/>
        </p:nvSpPr>
        <p:spPr bwMode="auto">
          <a:xfrm flipH="1">
            <a:off x="5086350" y="3581400"/>
            <a:ext cx="222250" cy="6794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6" name="Line 16"/>
          <p:cNvSpPr>
            <a:spLocks noChangeShapeType="1"/>
          </p:cNvSpPr>
          <p:nvPr/>
        </p:nvSpPr>
        <p:spPr bwMode="auto">
          <a:xfrm>
            <a:off x="6699250" y="1866900"/>
            <a:ext cx="381000" cy="698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9647" name="Group 17"/>
          <p:cNvGrpSpPr>
            <a:grpSpLocks/>
          </p:cNvGrpSpPr>
          <p:nvPr/>
        </p:nvGrpSpPr>
        <p:grpSpPr bwMode="auto">
          <a:xfrm>
            <a:off x="6800850" y="3727450"/>
            <a:ext cx="558800" cy="546100"/>
            <a:chOff x="4284" y="2348"/>
            <a:chExt cx="352" cy="344"/>
          </a:xfrm>
        </p:grpSpPr>
        <p:sp>
          <p:nvSpPr>
            <p:cNvPr id="69648" name="Line 18"/>
            <p:cNvSpPr>
              <a:spLocks noChangeShapeType="1"/>
            </p:cNvSpPr>
            <p:nvPr/>
          </p:nvSpPr>
          <p:spPr bwMode="auto">
            <a:xfrm>
              <a:off x="4284" y="2356"/>
              <a:ext cx="176" cy="3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49" name="Line 19"/>
            <p:cNvSpPr>
              <a:spLocks noChangeShapeType="1"/>
            </p:cNvSpPr>
            <p:nvPr/>
          </p:nvSpPr>
          <p:spPr bwMode="auto">
            <a:xfrm flipV="1">
              <a:off x="4460" y="2348"/>
              <a:ext cx="176"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0624901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4294967295"/>
          </p:nvPr>
        </p:nvSpPr>
        <p:spPr>
          <a:xfrm>
            <a:off x="0" y="1309688"/>
            <a:ext cx="8831263" cy="5260975"/>
          </a:xfrm>
        </p:spPr>
        <p:txBody>
          <a:bodyPr/>
          <a:lstStyle/>
          <a:p>
            <a:pPr marL="407988" lvl="1" indent="-293688" eaLnBrk="1" hangingPunct="1">
              <a:buFont typeface="Wingdings" pitchFamily="84" charset="2"/>
              <a:buChar char="§"/>
            </a:pPr>
            <a:r>
              <a:rPr lang="en-US" sz="2800" smtClean="0"/>
              <a:t>The cells within an organism’s body divide and develop at different rates.</a:t>
            </a:r>
          </a:p>
          <a:p>
            <a:pPr marL="407988" lvl="1" indent="-293688" eaLnBrk="1" hangingPunct="1">
              <a:buFont typeface="Wingdings" pitchFamily="84" charset="2"/>
              <a:buChar char="§"/>
            </a:pPr>
            <a:r>
              <a:rPr lang="en-US" sz="2800" smtClean="0"/>
              <a:t>Cell division is controlled by</a:t>
            </a:r>
            <a:endParaRPr lang="en-US" smtClean="0"/>
          </a:p>
          <a:p>
            <a:pPr marL="927100" lvl="2" indent="-368300" eaLnBrk="1" hangingPunct="1"/>
            <a:r>
              <a:rPr lang="en-US" sz="2400" smtClean="0"/>
              <a:t>the presence of essential nutrients,</a:t>
            </a:r>
          </a:p>
          <a:p>
            <a:pPr marL="927100" lvl="2" indent="-368300" eaLnBrk="1" hangingPunct="1"/>
            <a:r>
              <a:rPr lang="en-US" sz="2400" b="1" smtClean="0"/>
              <a:t>growth factors</a:t>
            </a:r>
            <a:r>
              <a:rPr lang="en-US" sz="2400" smtClean="0"/>
              <a:t>, proteins that stimulate division,</a:t>
            </a:r>
          </a:p>
          <a:p>
            <a:pPr marL="927100" lvl="2" indent="-368300" eaLnBrk="1" hangingPunct="1"/>
            <a:r>
              <a:rPr lang="en-US" sz="2400" b="1" smtClean="0"/>
              <a:t>density-dependent inhibition</a:t>
            </a:r>
            <a:r>
              <a:rPr lang="en-US" sz="2400" smtClean="0"/>
              <a:t>, in which crowded cells stop dividing, and</a:t>
            </a:r>
          </a:p>
          <a:p>
            <a:pPr marL="927100" lvl="2" indent="-368300" eaLnBrk="1" hangingPunct="1"/>
            <a:r>
              <a:rPr lang="en-US" sz="2400" b="1" smtClean="0"/>
              <a:t>anchorage dependence</a:t>
            </a:r>
            <a:r>
              <a:rPr lang="en-US" sz="2400" smtClean="0"/>
              <a:t>, the need for cells to be in contact with a solid surface to divide.</a:t>
            </a:r>
          </a:p>
        </p:txBody>
      </p:sp>
      <p:sp>
        <p:nvSpPr>
          <p:cNvPr id="70660"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8.7 Anchorage, cell density, and chemical growth</a:t>
            </a:r>
            <a:br>
              <a:rPr lang="en-US" sz="3200" smtClean="0"/>
            </a:br>
            <a:r>
              <a:rPr lang="en-US" sz="3200" smtClean="0"/>
              <a:t>factors affect cell division</a:t>
            </a:r>
          </a:p>
        </p:txBody>
      </p:sp>
      <p:sp>
        <p:nvSpPr>
          <p:cNvPr id="7065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7066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066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066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1915127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0" y="103188"/>
            <a:ext cx="8543925" cy="1111250"/>
          </a:xfrm>
        </p:spPr>
        <p:txBody>
          <a:bodyPr/>
          <a:lstStyle/>
          <a:p>
            <a:pPr marL="609600" indent="-609600" eaLnBrk="1" hangingPunct="1"/>
            <a:r>
              <a:rPr lang="en-US" sz="3200" smtClean="0"/>
              <a:t>8.1 Cell division plays many important roles in the lives of organisms</a:t>
            </a:r>
          </a:p>
        </p:txBody>
      </p:sp>
      <p:sp>
        <p:nvSpPr>
          <p:cNvPr id="15363" name="Rectangle 3"/>
          <p:cNvSpPr>
            <a:spLocks noGrp="1" noChangeArrowheads="1"/>
          </p:cNvSpPr>
          <p:nvPr>
            <p:ph type="body" idx="4294967295"/>
          </p:nvPr>
        </p:nvSpPr>
        <p:spPr>
          <a:xfrm>
            <a:off x="0" y="1309688"/>
            <a:ext cx="8534400" cy="4443412"/>
          </a:xfrm>
        </p:spPr>
        <p:txBody>
          <a:bodyPr/>
          <a:lstStyle/>
          <a:p>
            <a:pPr marL="407988" lvl="1" indent="-293688" eaLnBrk="1" hangingPunct="1">
              <a:buFont typeface="Wingdings" pitchFamily="84" charset="2"/>
              <a:buChar char="§"/>
            </a:pPr>
            <a:r>
              <a:rPr lang="en-US" sz="2800" smtClean="0"/>
              <a:t>Organisms reproduce their own kind, a key characteristic of life.</a:t>
            </a:r>
          </a:p>
          <a:p>
            <a:pPr marL="407988" lvl="1" indent="-293688" eaLnBrk="1" hangingPunct="1">
              <a:buFont typeface="Wingdings" pitchFamily="84" charset="2"/>
              <a:buChar char="§"/>
            </a:pPr>
            <a:r>
              <a:rPr lang="en-US" sz="2800" smtClean="0"/>
              <a:t>Cell division</a:t>
            </a:r>
          </a:p>
          <a:p>
            <a:pPr marL="927100" lvl="2" indent="-368300" eaLnBrk="1" hangingPunct="1"/>
            <a:r>
              <a:rPr lang="en-US" sz="2400" smtClean="0"/>
              <a:t>is reproduction at the cellular level,</a:t>
            </a:r>
          </a:p>
          <a:p>
            <a:pPr marL="927100" lvl="2" indent="-368300" eaLnBrk="1" hangingPunct="1"/>
            <a:r>
              <a:rPr lang="en-US" sz="2400" smtClean="0"/>
              <a:t>requires the duplication of chromosomes, and</a:t>
            </a:r>
          </a:p>
          <a:p>
            <a:pPr marL="927100" lvl="2" indent="-368300" eaLnBrk="1" hangingPunct="1"/>
            <a:r>
              <a:rPr lang="en-US" sz="2400" smtClean="0"/>
              <a:t>sorts new sets of chromosomes into the resulting pair of daughter cells.</a:t>
            </a:r>
          </a:p>
          <a:p>
            <a:pPr marL="407988" lvl="1" indent="-293688" eaLnBrk="1" hangingPunct="1"/>
            <a:endParaRPr lang="en-US" smtClean="0"/>
          </a:p>
        </p:txBody>
      </p:sp>
      <p:sp>
        <p:nvSpPr>
          <p:cNvPr id="15364"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5365" name="Line 9"/>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36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36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4724939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08_07aGrowthFactor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4800" y="136525"/>
            <a:ext cx="59928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8.7A</a:t>
            </a:r>
          </a:p>
        </p:txBody>
      </p:sp>
      <p:sp>
        <p:nvSpPr>
          <p:cNvPr id="71684" name="Text Box 3"/>
          <p:cNvSpPr txBox="1">
            <a:spLocks noChangeArrowheads="1"/>
          </p:cNvSpPr>
          <p:nvPr/>
        </p:nvSpPr>
        <p:spPr bwMode="auto">
          <a:xfrm>
            <a:off x="5321300" y="1360488"/>
            <a:ext cx="222408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Cultured cells</a:t>
            </a:r>
          </a:p>
          <a:p>
            <a:r>
              <a:rPr lang="en-US" sz="1800" b="1"/>
              <a:t>suspended in liquid</a:t>
            </a:r>
          </a:p>
        </p:txBody>
      </p:sp>
      <p:sp>
        <p:nvSpPr>
          <p:cNvPr id="71685" name="Text Box 3"/>
          <p:cNvSpPr txBox="1">
            <a:spLocks noChangeArrowheads="1"/>
          </p:cNvSpPr>
          <p:nvPr/>
        </p:nvSpPr>
        <p:spPr bwMode="auto">
          <a:xfrm>
            <a:off x="5372100" y="2401888"/>
            <a:ext cx="1735138"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The addition of</a:t>
            </a:r>
          </a:p>
          <a:p>
            <a:pPr>
              <a:lnSpc>
                <a:spcPct val="80000"/>
              </a:lnSpc>
            </a:pPr>
            <a:r>
              <a:rPr lang="en-US" sz="1800" b="1"/>
              <a:t>growth</a:t>
            </a:r>
          </a:p>
          <a:p>
            <a:r>
              <a:rPr lang="en-US" sz="1800" b="1"/>
              <a:t>factor</a:t>
            </a:r>
          </a:p>
        </p:txBody>
      </p:sp>
    </p:spTree>
    <p:extLst>
      <p:ext uri="{BB962C8B-B14F-4D97-AF65-F5344CB8AC3E}">
        <p14:creationId xmlns:p14="http://schemas.microsoft.com/office/powerpoint/2010/main" val="18114937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08_07bDensityDependInhib-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2163" y="136525"/>
            <a:ext cx="501808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8.7B</a:t>
            </a:r>
          </a:p>
        </p:txBody>
      </p:sp>
      <p:sp>
        <p:nvSpPr>
          <p:cNvPr id="72708" name="Text Box 3"/>
          <p:cNvSpPr txBox="1">
            <a:spLocks noChangeArrowheads="1"/>
          </p:cNvSpPr>
          <p:nvPr/>
        </p:nvSpPr>
        <p:spPr bwMode="auto">
          <a:xfrm>
            <a:off x="5765800" y="877888"/>
            <a:ext cx="1296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Anchorage</a:t>
            </a:r>
          </a:p>
        </p:txBody>
      </p:sp>
      <p:sp>
        <p:nvSpPr>
          <p:cNvPr id="72709" name="Text Box 3"/>
          <p:cNvSpPr txBox="1">
            <a:spLocks noChangeArrowheads="1"/>
          </p:cNvSpPr>
          <p:nvPr/>
        </p:nvSpPr>
        <p:spPr bwMode="auto">
          <a:xfrm>
            <a:off x="5765800" y="2389188"/>
            <a:ext cx="12969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Single layer</a:t>
            </a:r>
          </a:p>
          <a:p>
            <a:r>
              <a:rPr lang="en-US" sz="1800" b="1"/>
              <a:t>of cells</a:t>
            </a:r>
          </a:p>
        </p:txBody>
      </p:sp>
      <p:sp>
        <p:nvSpPr>
          <p:cNvPr id="72710" name="Text Box 3"/>
          <p:cNvSpPr txBox="1">
            <a:spLocks noChangeArrowheads="1"/>
          </p:cNvSpPr>
          <p:nvPr/>
        </p:nvSpPr>
        <p:spPr bwMode="auto">
          <a:xfrm>
            <a:off x="5765800" y="4270375"/>
            <a:ext cx="12969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Removal</a:t>
            </a:r>
          </a:p>
          <a:p>
            <a:r>
              <a:rPr lang="en-US" sz="1800" b="1"/>
              <a:t>of cells</a:t>
            </a:r>
          </a:p>
        </p:txBody>
      </p:sp>
      <p:sp>
        <p:nvSpPr>
          <p:cNvPr id="72711" name="Text Box 3"/>
          <p:cNvSpPr txBox="1">
            <a:spLocks noChangeArrowheads="1"/>
          </p:cNvSpPr>
          <p:nvPr/>
        </p:nvSpPr>
        <p:spPr bwMode="auto">
          <a:xfrm>
            <a:off x="5765800" y="5580063"/>
            <a:ext cx="129698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Restoration</a:t>
            </a:r>
          </a:p>
          <a:p>
            <a:pPr>
              <a:lnSpc>
                <a:spcPct val="90000"/>
              </a:lnSpc>
            </a:pPr>
            <a:r>
              <a:rPr lang="en-US" sz="1800" b="1"/>
              <a:t>of single</a:t>
            </a:r>
          </a:p>
          <a:p>
            <a:pPr>
              <a:lnSpc>
                <a:spcPct val="90000"/>
              </a:lnSpc>
            </a:pPr>
            <a:r>
              <a:rPr lang="en-US" sz="1800" b="1"/>
              <a:t>layer by cell</a:t>
            </a:r>
          </a:p>
          <a:p>
            <a:pPr>
              <a:lnSpc>
                <a:spcPct val="90000"/>
              </a:lnSpc>
            </a:pPr>
            <a:r>
              <a:rPr lang="en-US" sz="1800" b="1"/>
              <a:t>division</a:t>
            </a:r>
          </a:p>
        </p:txBody>
      </p:sp>
    </p:spTree>
    <p:extLst>
      <p:ext uri="{BB962C8B-B14F-4D97-AF65-F5344CB8AC3E}">
        <p14:creationId xmlns:p14="http://schemas.microsoft.com/office/powerpoint/2010/main" val="12055455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4294967295"/>
          </p:nvPr>
        </p:nvSpPr>
        <p:spPr>
          <a:xfrm>
            <a:off x="0" y="1308100"/>
            <a:ext cx="8534400" cy="4995863"/>
          </a:xfrm>
        </p:spPr>
        <p:txBody>
          <a:bodyPr/>
          <a:lstStyle/>
          <a:p>
            <a:pPr marL="407988" lvl="1" indent="-293688" eaLnBrk="1" hangingPunct="1">
              <a:buFont typeface="Wingdings" pitchFamily="84" charset="2"/>
              <a:buChar char="§"/>
            </a:pPr>
            <a:r>
              <a:rPr lang="en-US" sz="2800" smtClean="0"/>
              <a:t>The </a:t>
            </a:r>
            <a:r>
              <a:rPr lang="en-US" sz="2800" b="1" smtClean="0"/>
              <a:t>cell cycle control system</a:t>
            </a:r>
            <a:r>
              <a:rPr lang="en-US" sz="2800" smtClean="0"/>
              <a:t> is a cycling set of molecules in the cell that</a:t>
            </a:r>
          </a:p>
          <a:p>
            <a:pPr marL="927100" lvl="2" indent="-368300" eaLnBrk="1" hangingPunct="1"/>
            <a:r>
              <a:rPr lang="en-US" sz="2400" smtClean="0"/>
              <a:t>triggers and </a:t>
            </a:r>
          </a:p>
          <a:p>
            <a:pPr marL="927100" lvl="2" indent="-368300" eaLnBrk="1" hangingPunct="1"/>
            <a:r>
              <a:rPr lang="en-US" sz="2400" smtClean="0"/>
              <a:t>coordinates key events in the cell cycle.</a:t>
            </a:r>
          </a:p>
          <a:p>
            <a:pPr marL="407988" lvl="1" indent="-293688" eaLnBrk="1" hangingPunct="1">
              <a:buFont typeface="Wingdings" pitchFamily="84" charset="2"/>
              <a:buChar char="§"/>
            </a:pPr>
            <a:r>
              <a:rPr lang="en-US" sz="2800" smtClean="0"/>
              <a:t>Checkpoints in the cell cycle can</a:t>
            </a:r>
          </a:p>
          <a:p>
            <a:pPr marL="927100" lvl="2" indent="-368300" eaLnBrk="1" hangingPunct="1"/>
            <a:r>
              <a:rPr lang="en-US" sz="2400" smtClean="0"/>
              <a:t>stop an event or</a:t>
            </a:r>
          </a:p>
          <a:p>
            <a:pPr marL="927100" lvl="2" indent="-368300" eaLnBrk="1" hangingPunct="1"/>
            <a:r>
              <a:rPr lang="en-US" sz="2400" smtClean="0"/>
              <a:t>signal an event to proceed. </a:t>
            </a:r>
          </a:p>
        </p:txBody>
      </p:sp>
      <p:sp>
        <p:nvSpPr>
          <p:cNvPr id="73732"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8.8 Growth factors signal the cell cycle control system</a:t>
            </a:r>
          </a:p>
        </p:txBody>
      </p:sp>
      <p:sp>
        <p:nvSpPr>
          <p:cNvPr id="7373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7373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3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373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17118408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4294967295"/>
          </p:nvPr>
        </p:nvSpPr>
        <p:spPr>
          <a:xfrm>
            <a:off x="0" y="1308100"/>
            <a:ext cx="8831263" cy="4995863"/>
          </a:xfrm>
        </p:spPr>
        <p:txBody>
          <a:bodyPr/>
          <a:lstStyle/>
          <a:p>
            <a:pPr marL="407988" lvl="1" indent="-293688" eaLnBrk="1" hangingPunct="1">
              <a:buFont typeface="Wingdings" pitchFamily="84" charset="2"/>
              <a:buChar char="§"/>
            </a:pPr>
            <a:r>
              <a:rPr lang="en-US" sz="2800" smtClean="0"/>
              <a:t>There are three major checkpoints in the cell cycle.</a:t>
            </a:r>
          </a:p>
          <a:p>
            <a:pPr marL="927100" lvl="2" indent="-368300" eaLnBrk="1" hangingPunct="1">
              <a:buFont typeface="Times New Roman" pitchFamily="84" charset="0"/>
              <a:buAutoNum type="arabicPeriod"/>
            </a:pPr>
            <a:r>
              <a:rPr lang="en-US" sz="2400" smtClean="0"/>
              <a:t>G</a:t>
            </a:r>
            <a:r>
              <a:rPr lang="en-US" sz="2400" baseline="-25000" smtClean="0"/>
              <a:t>1</a:t>
            </a:r>
            <a:r>
              <a:rPr lang="en-US" sz="2400" smtClean="0"/>
              <a:t> checkpoint</a:t>
            </a:r>
          </a:p>
          <a:p>
            <a:pPr marL="1473200" lvl="3" indent="-355600" eaLnBrk="1" hangingPunct="1"/>
            <a:r>
              <a:rPr lang="en-US" smtClean="0"/>
              <a:t>allows entry into the S phase or</a:t>
            </a:r>
          </a:p>
          <a:p>
            <a:pPr marL="1473200" lvl="3" indent="-355600" eaLnBrk="1" hangingPunct="1"/>
            <a:r>
              <a:rPr lang="en-US" smtClean="0"/>
              <a:t>causes the cell to leave the cycle, entering a nondividing G</a:t>
            </a:r>
            <a:r>
              <a:rPr lang="en-US" baseline="-25000" smtClean="0"/>
              <a:t>0 </a:t>
            </a:r>
            <a:r>
              <a:rPr lang="en-US" smtClean="0"/>
              <a:t>phase.</a:t>
            </a:r>
          </a:p>
          <a:p>
            <a:pPr marL="927100" lvl="2" indent="-368300" eaLnBrk="1" hangingPunct="1">
              <a:buFont typeface="Times New Roman" pitchFamily="84" charset="0"/>
              <a:buAutoNum type="arabicPeriod"/>
            </a:pPr>
            <a:r>
              <a:rPr lang="en-US" sz="2400" smtClean="0"/>
              <a:t>G</a:t>
            </a:r>
            <a:r>
              <a:rPr lang="en-US" sz="2400" baseline="-25000" smtClean="0"/>
              <a:t>2</a:t>
            </a:r>
            <a:r>
              <a:rPr lang="en-US" sz="2400" smtClean="0"/>
              <a:t> checkpoint, and</a:t>
            </a:r>
          </a:p>
          <a:p>
            <a:pPr marL="927100" lvl="2" indent="-368300" eaLnBrk="1" hangingPunct="1">
              <a:buFont typeface="Times New Roman" pitchFamily="84" charset="0"/>
              <a:buAutoNum type="arabicPeriod"/>
            </a:pPr>
            <a:r>
              <a:rPr lang="en-US" sz="2400" smtClean="0"/>
              <a:t>M checkpoint.</a:t>
            </a:r>
          </a:p>
          <a:p>
            <a:pPr marL="407988" lvl="1" indent="-293688" eaLnBrk="1" hangingPunct="1">
              <a:buFont typeface="Wingdings" pitchFamily="84" charset="2"/>
              <a:buChar char="§"/>
            </a:pPr>
            <a:r>
              <a:rPr lang="en-US" sz="2800" smtClean="0"/>
              <a:t>Research on the control of the cell cycle is one of the hottest areas in biology today.</a:t>
            </a:r>
          </a:p>
        </p:txBody>
      </p:sp>
      <p:sp>
        <p:nvSpPr>
          <p:cNvPr id="74756"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8.8 Growth factors signal the cell cycle control system</a:t>
            </a:r>
          </a:p>
        </p:txBody>
      </p:sp>
      <p:sp>
        <p:nvSpPr>
          <p:cNvPr id="74755"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74757"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758"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4759"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347465802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08_08aCellCycleContro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788" y="136525"/>
            <a:ext cx="6700837"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8.8A</a:t>
            </a:r>
          </a:p>
        </p:txBody>
      </p:sp>
      <p:sp>
        <p:nvSpPr>
          <p:cNvPr id="75780" name="Text Box 3"/>
          <p:cNvSpPr txBox="1">
            <a:spLocks noChangeArrowheads="1"/>
          </p:cNvSpPr>
          <p:nvPr/>
        </p:nvSpPr>
        <p:spPr bwMode="auto">
          <a:xfrm>
            <a:off x="2606675" y="781050"/>
            <a:ext cx="3444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a:t>
            </a:r>
            <a:r>
              <a:rPr lang="en-US" sz="2000" b="1" baseline="-25000"/>
              <a:t>0</a:t>
            </a:r>
            <a:endParaRPr lang="en-US" sz="1800" b="1"/>
          </a:p>
        </p:txBody>
      </p:sp>
      <p:sp>
        <p:nvSpPr>
          <p:cNvPr id="75781" name="Text Box 3"/>
          <p:cNvSpPr txBox="1">
            <a:spLocks noChangeArrowheads="1"/>
          </p:cNvSpPr>
          <p:nvPr/>
        </p:nvSpPr>
        <p:spPr bwMode="auto">
          <a:xfrm>
            <a:off x="4097338" y="233363"/>
            <a:ext cx="16573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a:t>
            </a:r>
            <a:r>
              <a:rPr lang="en-US" sz="2000" b="1" baseline="-25000"/>
              <a:t>1 </a:t>
            </a:r>
            <a:r>
              <a:rPr lang="en-US" sz="1800" b="1"/>
              <a:t>checkpoint</a:t>
            </a:r>
          </a:p>
        </p:txBody>
      </p:sp>
      <p:sp>
        <p:nvSpPr>
          <p:cNvPr id="75782" name="Text Box 3"/>
          <p:cNvSpPr txBox="1">
            <a:spLocks noChangeArrowheads="1"/>
          </p:cNvSpPr>
          <p:nvPr/>
        </p:nvSpPr>
        <p:spPr bwMode="auto">
          <a:xfrm>
            <a:off x="4375150" y="2306638"/>
            <a:ext cx="3444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a:t>
            </a:r>
            <a:r>
              <a:rPr lang="en-US" sz="2000" b="1" baseline="-25000"/>
              <a:t>1</a:t>
            </a:r>
            <a:endParaRPr lang="en-US" sz="1800" b="1"/>
          </a:p>
        </p:txBody>
      </p:sp>
      <p:sp>
        <p:nvSpPr>
          <p:cNvPr id="75783" name="Text Box 3"/>
          <p:cNvSpPr txBox="1">
            <a:spLocks noChangeArrowheads="1"/>
          </p:cNvSpPr>
          <p:nvPr/>
        </p:nvSpPr>
        <p:spPr bwMode="auto">
          <a:xfrm>
            <a:off x="6034088" y="2603500"/>
            <a:ext cx="2174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a:t>
            </a:r>
          </a:p>
        </p:txBody>
      </p:sp>
      <p:sp>
        <p:nvSpPr>
          <p:cNvPr id="75784" name="Text Box 3"/>
          <p:cNvSpPr txBox="1">
            <a:spLocks noChangeArrowheads="1"/>
          </p:cNvSpPr>
          <p:nvPr/>
        </p:nvSpPr>
        <p:spPr bwMode="auto">
          <a:xfrm>
            <a:off x="3967163" y="4008438"/>
            <a:ext cx="2174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a:t>
            </a:r>
          </a:p>
        </p:txBody>
      </p:sp>
      <p:sp>
        <p:nvSpPr>
          <p:cNvPr id="75785" name="Text Box 3"/>
          <p:cNvSpPr txBox="1">
            <a:spLocks noChangeArrowheads="1"/>
          </p:cNvSpPr>
          <p:nvPr/>
        </p:nvSpPr>
        <p:spPr bwMode="auto">
          <a:xfrm>
            <a:off x="5299075" y="4494213"/>
            <a:ext cx="3444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a:t>
            </a:r>
            <a:r>
              <a:rPr lang="en-US" sz="2000" b="1" baseline="-25000"/>
              <a:t>2</a:t>
            </a:r>
            <a:endParaRPr lang="en-US" sz="1800" b="1"/>
          </a:p>
        </p:txBody>
      </p:sp>
      <p:sp>
        <p:nvSpPr>
          <p:cNvPr id="75786" name="Line 10"/>
          <p:cNvSpPr>
            <a:spLocks noChangeShapeType="1"/>
          </p:cNvSpPr>
          <p:nvPr/>
        </p:nvSpPr>
        <p:spPr bwMode="auto">
          <a:xfrm>
            <a:off x="3746500" y="373063"/>
            <a:ext cx="3000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87" name="Text Box 3"/>
          <p:cNvSpPr txBox="1">
            <a:spLocks noChangeArrowheads="1"/>
          </p:cNvSpPr>
          <p:nvPr/>
        </p:nvSpPr>
        <p:spPr bwMode="auto">
          <a:xfrm>
            <a:off x="4714875" y="3160713"/>
            <a:ext cx="9366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Control</a:t>
            </a:r>
          </a:p>
          <a:p>
            <a:pPr algn="ctr"/>
            <a:r>
              <a:rPr lang="en-US" sz="1800" b="1"/>
              <a:t>system</a:t>
            </a:r>
          </a:p>
        </p:txBody>
      </p:sp>
      <p:sp>
        <p:nvSpPr>
          <p:cNvPr id="75788" name="Text Box 3"/>
          <p:cNvSpPr txBox="1">
            <a:spLocks noChangeArrowheads="1"/>
          </p:cNvSpPr>
          <p:nvPr/>
        </p:nvSpPr>
        <p:spPr bwMode="auto">
          <a:xfrm>
            <a:off x="1263650" y="5692775"/>
            <a:ext cx="16827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 checkpoint</a:t>
            </a:r>
          </a:p>
        </p:txBody>
      </p:sp>
      <p:sp>
        <p:nvSpPr>
          <p:cNvPr id="75789" name="Text Box 3"/>
          <p:cNvSpPr txBox="1">
            <a:spLocks noChangeArrowheads="1"/>
          </p:cNvSpPr>
          <p:nvPr/>
        </p:nvSpPr>
        <p:spPr bwMode="auto">
          <a:xfrm>
            <a:off x="1531938" y="6259513"/>
            <a:ext cx="16827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a:t>
            </a:r>
            <a:r>
              <a:rPr lang="en-US" sz="2000" b="1" baseline="-25000"/>
              <a:t>2</a:t>
            </a:r>
            <a:r>
              <a:rPr lang="en-US" sz="1800" b="1"/>
              <a:t> checkpoint</a:t>
            </a:r>
          </a:p>
        </p:txBody>
      </p:sp>
      <p:sp>
        <p:nvSpPr>
          <p:cNvPr id="75790" name="Line 14"/>
          <p:cNvSpPr>
            <a:spLocks noChangeShapeType="1"/>
          </p:cNvSpPr>
          <p:nvPr/>
        </p:nvSpPr>
        <p:spPr bwMode="auto">
          <a:xfrm flipV="1">
            <a:off x="2293938" y="5435600"/>
            <a:ext cx="450850" cy="2873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91" name="Line 15"/>
          <p:cNvSpPr>
            <a:spLocks noChangeShapeType="1"/>
          </p:cNvSpPr>
          <p:nvPr/>
        </p:nvSpPr>
        <p:spPr bwMode="auto">
          <a:xfrm flipV="1">
            <a:off x="3141663" y="6205538"/>
            <a:ext cx="35560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3213326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08_08bGFCellCycle-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 y="225425"/>
            <a:ext cx="8012113"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8.8B</a:t>
            </a:r>
          </a:p>
        </p:txBody>
      </p:sp>
      <p:sp>
        <p:nvSpPr>
          <p:cNvPr id="76804" name="Text Box 3"/>
          <p:cNvSpPr txBox="1">
            <a:spLocks noChangeArrowheads="1"/>
          </p:cNvSpPr>
          <p:nvPr/>
        </p:nvSpPr>
        <p:spPr bwMode="auto">
          <a:xfrm>
            <a:off x="787400" y="2643188"/>
            <a:ext cx="11953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Receptor</a:t>
            </a:r>
          </a:p>
          <a:p>
            <a:pPr algn="ctr"/>
            <a:r>
              <a:rPr lang="en-US" sz="1800" b="1"/>
              <a:t>protein</a:t>
            </a:r>
          </a:p>
        </p:txBody>
      </p:sp>
      <p:sp>
        <p:nvSpPr>
          <p:cNvPr id="76805" name="Text Box 3"/>
          <p:cNvSpPr txBox="1">
            <a:spLocks noChangeArrowheads="1"/>
          </p:cNvSpPr>
          <p:nvPr/>
        </p:nvSpPr>
        <p:spPr bwMode="auto">
          <a:xfrm>
            <a:off x="1727200" y="3608388"/>
            <a:ext cx="1538288"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Signal</a:t>
            </a:r>
          </a:p>
          <a:p>
            <a:r>
              <a:rPr lang="en-US" sz="1800" b="1"/>
              <a:t>transduction</a:t>
            </a:r>
          </a:p>
          <a:p>
            <a:r>
              <a:rPr lang="en-US" sz="1800" b="1"/>
              <a:t>pathway</a:t>
            </a:r>
          </a:p>
        </p:txBody>
      </p:sp>
      <p:sp>
        <p:nvSpPr>
          <p:cNvPr id="76806" name="Text Box 3"/>
          <p:cNvSpPr txBox="1">
            <a:spLocks noChangeArrowheads="1"/>
          </p:cNvSpPr>
          <p:nvPr/>
        </p:nvSpPr>
        <p:spPr bwMode="auto">
          <a:xfrm>
            <a:off x="1473200" y="636588"/>
            <a:ext cx="11953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Growth</a:t>
            </a:r>
          </a:p>
          <a:p>
            <a:r>
              <a:rPr lang="en-US" sz="1800" b="1"/>
              <a:t>factor</a:t>
            </a:r>
          </a:p>
        </p:txBody>
      </p:sp>
      <p:sp>
        <p:nvSpPr>
          <p:cNvPr id="76807" name="Text Box 3"/>
          <p:cNvSpPr txBox="1">
            <a:spLocks noChangeArrowheads="1"/>
          </p:cNvSpPr>
          <p:nvPr/>
        </p:nvSpPr>
        <p:spPr bwMode="auto">
          <a:xfrm>
            <a:off x="3200400" y="1614488"/>
            <a:ext cx="17795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Relay proteins</a:t>
            </a:r>
          </a:p>
        </p:txBody>
      </p:sp>
      <p:sp>
        <p:nvSpPr>
          <p:cNvPr id="76808" name="Text Box 3"/>
          <p:cNvSpPr txBox="1">
            <a:spLocks noChangeArrowheads="1"/>
          </p:cNvSpPr>
          <p:nvPr/>
        </p:nvSpPr>
        <p:spPr bwMode="auto">
          <a:xfrm>
            <a:off x="2667000" y="458788"/>
            <a:ext cx="21605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Plasma membrane</a:t>
            </a:r>
          </a:p>
        </p:txBody>
      </p:sp>
      <p:sp>
        <p:nvSpPr>
          <p:cNvPr id="76809" name="Text Box 3"/>
          <p:cNvSpPr txBox="1">
            <a:spLocks noChangeArrowheads="1"/>
          </p:cNvSpPr>
          <p:nvPr/>
        </p:nvSpPr>
        <p:spPr bwMode="auto">
          <a:xfrm>
            <a:off x="5791200" y="331788"/>
            <a:ext cx="24399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E</a:t>
            </a:r>
            <a:r>
              <a:rPr lang="en-US" sz="1500" b="1"/>
              <a:t>XTRACELLULAR</a:t>
            </a:r>
            <a:r>
              <a:rPr lang="en-US" sz="1800" b="1"/>
              <a:t> F</a:t>
            </a:r>
            <a:r>
              <a:rPr lang="en-US" sz="1500" b="1"/>
              <a:t>LUID</a:t>
            </a:r>
            <a:endParaRPr lang="en-US" sz="1800" b="1"/>
          </a:p>
        </p:txBody>
      </p:sp>
      <p:sp>
        <p:nvSpPr>
          <p:cNvPr id="76810" name="Text Box 3"/>
          <p:cNvSpPr txBox="1">
            <a:spLocks noChangeArrowheads="1"/>
          </p:cNvSpPr>
          <p:nvPr/>
        </p:nvSpPr>
        <p:spPr bwMode="auto">
          <a:xfrm>
            <a:off x="901700" y="5602288"/>
            <a:ext cx="12969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C</a:t>
            </a:r>
            <a:r>
              <a:rPr lang="en-US" sz="1500" b="1"/>
              <a:t>YTOPLASM</a:t>
            </a:r>
            <a:endParaRPr lang="en-US" sz="1800" b="1"/>
          </a:p>
        </p:txBody>
      </p:sp>
      <p:sp>
        <p:nvSpPr>
          <p:cNvPr id="76811" name="Text Box 3"/>
          <p:cNvSpPr txBox="1">
            <a:spLocks noChangeArrowheads="1"/>
          </p:cNvSpPr>
          <p:nvPr/>
        </p:nvSpPr>
        <p:spPr bwMode="auto">
          <a:xfrm>
            <a:off x="3556000" y="2389188"/>
            <a:ext cx="14366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G</a:t>
            </a:r>
            <a:r>
              <a:rPr lang="en-US" sz="2000" b="1" baseline="-25000"/>
              <a:t>1</a:t>
            </a:r>
            <a:endParaRPr lang="en-US" sz="1800" b="1"/>
          </a:p>
          <a:p>
            <a:pPr algn="ctr"/>
            <a:r>
              <a:rPr lang="en-US" sz="1800" b="1"/>
              <a:t>checkpoint</a:t>
            </a:r>
          </a:p>
        </p:txBody>
      </p:sp>
      <p:sp>
        <p:nvSpPr>
          <p:cNvPr id="76812" name="Text Box 3"/>
          <p:cNvSpPr txBox="1">
            <a:spLocks noChangeArrowheads="1"/>
          </p:cNvSpPr>
          <p:nvPr/>
        </p:nvSpPr>
        <p:spPr bwMode="auto">
          <a:xfrm>
            <a:off x="5257800" y="3862388"/>
            <a:ext cx="4460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G</a:t>
            </a:r>
            <a:r>
              <a:rPr lang="en-US" sz="2000" b="1" baseline="-25000"/>
              <a:t>1</a:t>
            </a:r>
            <a:endParaRPr lang="en-US" sz="1800" b="1"/>
          </a:p>
        </p:txBody>
      </p:sp>
      <p:sp>
        <p:nvSpPr>
          <p:cNvPr id="76813" name="Text Box 3"/>
          <p:cNvSpPr txBox="1">
            <a:spLocks noChangeArrowheads="1"/>
          </p:cNvSpPr>
          <p:nvPr/>
        </p:nvSpPr>
        <p:spPr bwMode="auto">
          <a:xfrm>
            <a:off x="6819900" y="3786188"/>
            <a:ext cx="2682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S</a:t>
            </a:r>
          </a:p>
        </p:txBody>
      </p:sp>
      <p:sp>
        <p:nvSpPr>
          <p:cNvPr id="76814" name="Text Box 3"/>
          <p:cNvSpPr txBox="1">
            <a:spLocks noChangeArrowheads="1"/>
          </p:cNvSpPr>
          <p:nvPr/>
        </p:nvSpPr>
        <p:spPr bwMode="auto">
          <a:xfrm>
            <a:off x="5410200" y="4738688"/>
            <a:ext cx="2682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M</a:t>
            </a:r>
          </a:p>
        </p:txBody>
      </p:sp>
      <p:sp>
        <p:nvSpPr>
          <p:cNvPr id="76815" name="Text Box 3"/>
          <p:cNvSpPr txBox="1">
            <a:spLocks noChangeArrowheads="1"/>
          </p:cNvSpPr>
          <p:nvPr/>
        </p:nvSpPr>
        <p:spPr bwMode="auto">
          <a:xfrm>
            <a:off x="6235700" y="5056188"/>
            <a:ext cx="4460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r>
              <a:rPr lang="en-US" sz="1800" b="1"/>
              <a:t>G</a:t>
            </a:r>
            <a:r>
              <a:rPr lang="en-US" sz="2000" b="1" baseline="-25000"/>
              <a:t>2</a:t>
            </a:r>
            <a:endParaRPr lang="en-US" sz="1800" b="1"/>
          </a:p>
        </p:txBody>
      </p:sp>
      <p:sp>
        <p:nvSpPr>
          <p:cNvPr id="76816" name="Text Box 3"/>
          <p:cNvSpPr txBox="1">
            <a:spLocks noChangeArrowheads="1"/>
          </p:cNvSpPr>
          <p:nvPr/>
        </p:nvSpPr>
        <p:spPr bwMode="auto">
          <a:xfrm>
            <a:off x="5842000" y="4167188"/>
            <a:ext cx="8397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gn="ctr">
              <a:lnSpc>
                <a:spcPct val="90000"/>
              </a:lnSpc>
            </a:pPr>
            <a:r>
              <a:rPr lang="en-US" sz="1800" b="1"/>
              <a:t>Control</a:t>
            </a:r>
          </a:p>
          <a:p>
            <a:pPr algn="ctr">
              <a:lnSpc>
                <a:spcPct val="90000"/>
              </a:lnSpc>
            </a:pPr>
            <a:r>
              <a:rPr lang="en-US" sz="1800" b="1"/>
              <a:t>system</a:t>
            </a:r>
          </a:p>
        </p:txBody>
      </p:sp>
      <p:sp>
        <p:nvSpPr>
          <p:cNvPr id="76817" name="Line 17"/>
          <p:cNvSpPr>
            <a:spLocks noChangeShapeType="1"/>
          </p:cNvSpPr>
          <p:nvPr/>
        </p:nvSpPr>
        <p:spPr bwMode="auto">
          <a:xfrm flipH="1">
            <a:off x="3492500" y="736600"/>
            <a:ext cx="101600" cy="444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8" name="Line 18"/>
          <p:cNvSpPr>
            <a:spLocks noChangeShapeType="1"/>
          </p:cNvSpPr>
          <p:nvPr/>
        </p:nvSpPr>
        <p:spPr bwMode="auto">
          <a:xfrm>
            <a:off x="1123950" y="762000"/>
            <a:ext cx="30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19" name="Line 19"/>
          <p:cNvSpPr>
            <a:spLocks noChangeShapeType="1"/>
          </p:cNvSpPr>
          <p:nvPr/>
        </p:nvSpPr>
        <p:spPr bwMode="auto">
          <a:xfrm>
            <a:off x="1397000" y="2286000"/>
            <a:ext cx="0" cy="4000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0" name="Line 20"/>
          <p:cNvSpPr>
            <a:spLocks noChangeShapeType="1"/>
          </p:cNvSpPr>
          <p:nvPr/>
        </p:nvSpPr>
        <p:spPr bwMode="auto">
          <a:xfrm flipV="1">
            <a:off x="2025650" y="1892300"/>
            <a:ext cx="1162050" cy="2159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1" name="Line 21"/>
          <p:cNvSpPr>
            <a:spLocks noChangeShapeType="1"/>
          </p:cNvSpPr>
          <p:nvPr/>
        </p:nvSpPr>
        <p:spPr bwMode="auto">
          <a:xfrm flipH="1">
            <a:off x="2940050" y="1892300"/>
            <a:ext cx="241300" cy="12509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2" name="Line 22"/>
          <p:cNvSpPr>
            <a:spLocks noChangeShapeType="1"/>
          </p:cNvSpPr>
          <p:nvPr/>
        </p:nvSpPr>
        <p:spPr bwMode="auto">
          <a:xfrm flipV="1">
            <a:off x="2393950" y="1895475"/>
            <a:ext cx="787400" cy="746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23" name="Line 23"/>
          <p:cNvSpPr>
            <a:spLocks noChangeShapeType="1"/>
          </p:cNvSpPr>
          <p:nvPr/>
        </p:nvSpPr>
        <p:spPr bwMode="auto">
          <a:xfrm flipH="1">
            <a:off x="4940300" y="2603500"/>
            <a:ext cx="222250" cy="177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1759574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4294967295"/>
          </p:nvPr>
        </p:nvSpPr>
        <p:spPr>
          <a:xfrm>
            <a:off x="0" y="1308100"/>
            <a:ext cx="8534400" cy="5245100"/>
          </a:xfrm>
        </p:spPr>
        <p:txBody>
          <a:bodyPr/>
          <a:lstStyle/>
          <a:p>
            <a:pPr marL="390525" lvl="1" indent="-284163" eaLnBrk="1" hangingPunct="1">
              <a:buFont typeface="Wingdings" pitchFamily="84" charset="2"/>
              <a:buChar char="§"/>
            </a:pPr>
            <a:r>
              <a:rPr lang="en-US" sz="2800" smtClean="0"/>
              <a:t>Cancer currently claims the lives of 20% of the people in the United States and other industrialized nations.</a:t>
            </a:r>
          </a:p>
          <a:p>
            <a:pPr marL="390525" lvl="1" indent="-284163" eaLnBrk="1" hangingPunct="1">
              <a:buFont typeface="Wingdings" pitchFamily="84" charset="2"/>
              <a:buChar char="§"/>
            </a:pPr>
            <a:r>
              <a:rPr lang="en-US" sz="2800" smtClean="0"/>
              <a:t>Cancer cells escape controls on the cell cycle.</a:t>
            </a:r>
          </a:p>
          <a:p>
            <a:pPr marL="390525" lvl="1" indent="-284163" eaLnBrk="1" hangingPunct="1">
              <a:buFont typeface="Wingdings" pitchFamily="84" charset="2"/>
              <a:buChar char="§"/>
            </a:pPr>
            <a:r>
              <a:rPr lang="en-US" sz="2800" smtClean="0"/>
              <a:t>Cancer cells</a:t>
            </a:r>
          </a:p>
          <a:p>
            <a:pPr marL="914400" lvl="2" indent="-368300" eaLnBrk="1" hangingPunct="1"/>
            <a:r>
              <a:rPr lang="en-US" sz="2400" smtClean="0"/>
              <a:t>divide rapidly, often in the absence of growth factors,</a:t>
            </a:r>
          </a:p>
          <a:p>
            <a:pPr marL="914400" lvl="2" indent="-368300" eaLnBrk="1" hangingPunct="1"/>
            <a:r>
              <a:rPr lang="en-US" sz="2400" smtClean="0"/>
              <a:t>spread to other tissues through the circulatory system, and</a:t>
            </a:r>
          </a:p>
          <a:p>
            <a:pPr marL="914400" lvl="2" indent="-368300" eaLnBrk="1" hangingPunct="1"/>
            <a:r>
              <a:rPr lang="en-US" sz="2400" smtClean="0"/>
              <a:t>grow without being inhibited by other cells.</a:t>
            </a:r>
          </a:p>
        </p:txBody>
      </p:sp>
      <p:sp>
        <p:nvSpPr>
          <p:cNvPr id="77828"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8.9 CONNECTION: Growing out of control, cancer cells produce malignant tumors</a:t>
            </a:r>
          </a:p>
        </p:txBody>
      </p:sp>
      <p:sp>
        <p:nvSpPr>
          <p:cNvPr id="7782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7782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783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83585075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4294967295"/>
          </p:nvPr>
        </p:nvSpPr>
        <p:spPr>
          <a:xfrm>
            <a:off x="0" y="1308100"/>
            <a:ext cx="8534400" cy="5245100"/>
          </a:xfrm>
        </p:spPr>
        <p:txBody>
          <a:bodyPr/>
          <a:lstStyle/>
          <a:p>
            <a:pPr marL="390525" lvl="1" indent="-284163" eaLnBrk="1" hangingPunct="1">
              <a:buFont typeface="Wingdings" pitchFamily="84" charset="2"/>
              <a:buChar char="§"/>
            </a:pPr>
            <a:r>
              <a:rPr lang="en-US" sz="2800" smtClean="0"/>
              <a:t>A </a:t>
            </a:r>
            <a:r>
              <a:rPr lang="en-US" sz="2800" b="1" smtClean="0"/>
              <a:t>tumor </a:t>
            </a:r>
            <a:r>
              <a:rPr lang="en-US" sz="2800" smtClean="0"/>
              <a:t>is an abnormally growing mass of body  cells. </a:t>
            </a:r>
          </a:p>
          <a:p>
            <a:pPr marL="914400" lvl="2" indent="-368300" eaLnBrk="1" hangingPunct="1"/>
            <a:r>
              <a:rPr lang="en-US" sz="2400" b="1" smtClean="0"/>
              <a:t>Benign tumors</a:t>
            </a:r>
            <a:r>
              <a:rPr lang="en-US" sz="2400" smtClean="0"/>
              <a:t> remain at the original site.</a:t>
            </a:r>
          </a:p>
          <a:p>
            <a:pPr marL="914400" lvl="2" indent="-368300" eaLnBrk="1" hangingPunct="1"/>
            <a:r>
              <a:rPr lang="en-US" sz="2400" b="1" smtClean="0"/>
              <a:t>Malignant tumors</a:t>
            </a:r>
            <a:r>
              <a:rPr lang="en-US" sz="2400" smtClean="0"/>
              <a:t> spread to other locations, called </a:t>
            </a:r>
            <a:r>
              <a:rPr lang="en-US" sz="2400" b="1" smtClean="0"/>
              <a:t>metastasis</a:t>
            </a:r>
            <a:r>
              <a:rPr lang="en-US" sz="2400" smtClean="0"/>
              <a:t>.</a:t>
            </a:r>
          </a:p>
        </p:txBody>
      </p:sp>
      <p:sp>
        <p:nvSpPr>
          <p:cNvPr id="78852"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8.9 CONNECTION: Growing out of control, cancer cells produce malignant tumors</a:t>
            </a:r>
          </a:p>
        </p:txBody>
      </p:sp>
      <p:sp>
        <p:nvSpPr>
          <p:cNvPr id="78851"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7885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885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885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98495329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08_09MaligantTumor-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749425"/>
            <a:ext cx="8548687"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8.9</a:t>
            </a:r>
          </a:p>
        </p:txBody>
      </p:sp>
      <p:sp>
        <p:nvSpPr>
          <p:cNvPr id="79876" name="Text Box 3"/>
          <p:cNvSpPr txBox="1">
            <a:spLocks noChangeArrowheads="1"/>
          </p:cNvSpPr>
          <p:nvPr/>
        </p:nvSpPr>
        <p:spPr bwMode="auto">
          <a:xfrm>
            <a:off x="1739900" y="2909888"/>
            <a:ext cx="7635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Tumor</a:t>
            </a:r>
          </a:p>
        </p:txBody>
      </p:sp>
      <p:sp>
        <p:nvSpPr>
          <p:cNvPr id="79877" name="Text Box 3"/>
          <p:cNvSpPr txBox="1">
            <a:spLocks noChangeArrowheads="1"/>
          </p:cNvSpPr>
          <p:nvPr/>
        </p:nvSpPr>
        <p:spPr bwMode="auto">
          <a:xfrm>
            <a:off x="1727200" y="3798888"/>
            <a:ext cx="11445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Glandular</a:t>
            </a:r>
          </a:p>
          <a:p>
            <a:pPr>
              <a:lnSpc>
                <a:spcPct val="90000"/>
              </a:lnSpc>
            </a:pPr>
            <a:r>
              <a:rPr lang="en-US" sz="1800" b="1"/>
              <a:t>tissue</a:t>
            </a:r>
          </a:p>
        </p:txBody>
      </p:sp>
      <p:sp>
        <p:nvSpPr>
          <p:cNvPr id="79878" name="Text Box 3"/>
          <p:cNvSpPr txBox="1">
            <a:spLocks noChangeArrowheads="1"/>
          </p:cNvSpPr>
          <p:nvPr/>
        </p:nvSpPr>
        <p:spPr bwMode="auto">
          <a:xfrm>
            <a:off x="850900" y="4700588"/>
            <a:ext cx="8397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Growth</a:t>
            </a:r>
          </a:p>
        </p:txBody>
      </p:sp>
      <p:sp>
        <p:nvSpPr>
          <p:cNvPr id="79879" name="Text Box 3"/>
          <p:cNvSpPr txBox="1">
            <a:spLocks noChangeArrowheads="1"/>
          </p:cNvSpPr>
          <p:nvPr/>
        </p:nvSpPr>
        <p:spPr bwMode="auto">
          <a:xfrm>
            <a:off x="3530600" y="4700588"/>
            <a:ext cx="9540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Invasion</a:t>
            </a:r>
          </a:p>
        </p:txBody>
      </p:sp>
      <p:sp>
        <p:nvSpPr>
          <p:cNvPr id="79880" name="Text Box 3"/>
          <p:cNvSpPr txBox="1">
            <a:spLocks noChangeArrowheads="1"/>
          </p:cNvSpPr>
          <p:nvPr/>
        </p:nvSpPr>
        <p:spPr bwMode="auto">
          <a:xfrm>
            <a:off x="6210300" y="4700588"/>
            <a:ext cx="122078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r>
              <a:rPr lang="en-US" sz="1800" b="1"/>
              <a:t>Metastasis</a:t>
            </a:r>
          </a:p>
        </p:txBody>
      </p:sp>
      <p:sp>
        <p:nvSpPr>
          <p:cNvPr id="79881" name="Text Box 3"/>
          <p:cNvSpPr txBox="1">
            <a:spLocks noChangeArrowheads="1"/>
          </p:cNvSpPr>
          <p:nvPr/>
        </p:nvSpPr>
        <p:spPr bwMode="auto">
          <a:xfrm>
            <a:off x="7988300" y="1779588"/>
            <a:ext cx="8905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Lymph</a:t>
            </a:r>
          </a:p>
          <a:p>
            <a:pPr>
              <a:lnSpc>
                <a:spcPct val="90000"/>
              </a:lnSpc>
            </a:pPr>
            <a:r>
              <a:rPr lang="en-US" sz="1800" b="1"/>
              <a:t>vessels</a:t>
            </a:r>
          </a:p>
        </p:txBody>
      </p:sp>
      <p:sp>
        <p:nvSpPr>
          <p:cNvPr id="79882" name="Text Box 3"/>
          <p:cNvSpPr txBox="1">
            <a:spLocks noChangeArrowheads="1"/>
          </p:cNvSpPr>
          <p:nvPr/>
        </p:nvSpPr>
        <p:spPr bwMode="auto">
          <a:xfrm>
            <a:off x="7950200" y="2427288"/>
            <a:ext cx="8905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Blood</a:t>
            </a:r>
          </a:p>
          <a:p>
            <a:pPr>
              <a:lnSpc>
                <a:spcPct val="90000"/>
              </a:lnSpc>
            </a:pPr>
            <a:r>
              <a:rPr lang="en-US" sz="1800" b="1"/>
              <a:t>vessel</a:t>
            </a:r>
          </a:p>
        </p:txBody>
      </p:sp>
      <p:sp>
        <p:nvSpPr>
          <p:cNvPr id="79883" name="Text Box 3"/>
          <p:cNvSpPr txBox="1">
            <a:spLocks noChangeArrowheads="1"/>
          </p:cNvSpPr>
          <p:nvPr/>
        </p:nvSpPr>
        <p:spPr bwMode="auto">
          <a:xfrm>
            <a:off x="7848600" y="3151188"/>
            <a:ext cx="113188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lnSpc>
                <a:spcPct val="90000"/>
              </a:lnSpc>
            </a:pPr>
            <a:r>
              <a:rPr lang="en-US" sz="1800" b="1"/>
              <a:t>Tumor in</a:t>
            </a:r>
          </a:p>
          <a:p>
            <a:pPr>
              <a:lnSpc>
                <a:spcPct val="90000"/>
              </a:lnSpc>
            </a:pPr>
            <a:r>
              <a:rPr lang="en-US" sz="1800" b="1"/>
              <a:t>another</a:t>
            </a:r>
          </a:p>
          <a:p>
            <a:pPr>
              <a:lnSpc>
                <a:spcPct val="90000"/>
              </a:lnSpc>
            </a:pPr>
            <a:r>
              <a:rPr lang="en-US" sz="1800" b="1"/>
              <a:t>part of </a:t>
            </a:r>
          </a:p>
          <a:p>
            <a:pPr>
              <a:lnSpc>
                <a:spcPct val="90000"/>
              </a:lnSpc>
            </a:pPr>
            <a:r>
              <a:rPr lang="en-US" sz="1800" b="1"/>
              <a:t>the body</a:t>
            </a:r>
          </a:p>
        </p:txBody>
      </p:sp>
      <p:sp>
        <p:nvSpPr>
          <p:cNvPr id="79884" name="Line 12"/>
          <p:cNvSpPr>
            <a:spLocks noChangeShapeType="1"/>
          </p:cNvSpPr>
          <p:nvPr/>
        </p:nvSpPr>
        <p:spPr bwMode="auto">
          <a:xfrm>
            <a:off x="1282700" y="3048000"/>
            <a:ext cx="4381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9885" name="Group 13"/>
          <p:cNvGrpSpPr>
            <a:grpSpLocks/>
          </p:cNvGrpSpPr>
          <p:nvPr/>
        </p:nvGrpSpPr>
        <p:grpSpPr bwMode="auto">
          <a:xfrm>
            <a:off x="1200150" y="3765550"/>
            <a:ext cx="488950" cy="184150"/>
            <a:chOff x="756" y="2372"/>
            <a:chExt cx="308" cy="116"/>
          </a:xfrm>
        </p:grpSpPr>
        <p:sp>
          <p:nvSpPr>
            <p:cNvPr id="79891" name="Line 14"/>
            <p:cNvSpPr>
              <a:spLocks noChangeShapeType="1"/>
            </p:cNvSpPr>
            <p:nvPr/>
          </p:nvSpPr>
          <p:spPr bwMode="auto">
            <a:xfrm>
              <a:off x="820" y="2372"/>
              <a:ext cx="244"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2" name="Line 15"/>
            <p:cNvSpPr>
              <a:spLocks noChangeShapeType="1"/>
            </p:cNvSpPr>
            <p:nvPr/>
          </p:nvSpPr>
          <p:spPr bwMode="auto">
            <a:xfrm flipH="1">
              <a:off x="756" y="2456"/>
              <a:ext cx="308" cy="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9886" name="Line 16"/>
          <p:cNvSpPr>
            <a:spLocks noChangeShapeType="1"/>
          </p:cNvSpPr>
          <p:nvPr/>
        </p:nvSpPr>
        <p:spPr bwMode="auto">
          <a:xfrm flipV="1">
            <a:off x="8026400" y="4146550"/>
            <a:ext cx="196850" cy="260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9887" name="Group 17"/>
          <p:cNvGrpSpPr>
            <a:grpSpLocks/>
          </p:cNvGrpSpPr>
          <p:nvPr/>
        </p:nvGrpSpPr>
        <p:grpSpPr bwMode="auto">
          <a:xfrm>
            <a:off x="7391400" y="1885950"/>
            <a:ext cx="552450" cy="330200"/>
            <a:chOff x="4656" y="1188"/>
            <a:chExt cx="348" cy="208"/>
          </a:xfrm>
        </p:grpSpPr>
        <p:sp>
          <p:nvSpPr>
            <p:cNvPr id="79889" name="Line 18"/>
            <p:cNvSpPr>
              <a:spLocks noChangeShapeType="1"/>
            </p:cNvSpPr>
            <p:nvPr/>
          </p:nvSpPr>
          <p:spPr bwMode="auto">
            <a:xfrm flipV="1">
              <a:off x="4656" y="1192"/>
              <a:ext cx="348" cy="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0" name="Line 19"/>
            <p:cNvSpPr>
              <a:spLocks noChangeShapeType="1"/>
            </p:cNvSpPr>
            <p:nvPr/>
          </p:nvSpPr>
          <p:spPr bwMode="auto">
            <a:xfrm flipV="1">
              <a:off x="4720" y="1188"/>
              <a:ext cx="284" cy="2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9888" name="Line 20"/>
          <p:cNvSpPr>
            <a:spLocks noChangeShapeType="1"/>
          </p:cNvSpPr>
          <p:nvPr/>
        </p:nvSpPr>
        <p:spPr bwMode="auto">
          <a:xfrm flipV="1">
            <a:off x="7131050" y="2546350"/>
            <a:ext cx="755650" cy="127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444300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4294967295"/>
          </p:nvPr>
        </p:nvSpPr>
        <p:spPr>
          <a:xfrm>
            <a:off x="0" y="1309688"/>
            <a:ext cx="8534400" cy="5243512"/>
          </a:xfrm>
        </p:spPr>
        <p:txBody>
          <a:bodyPr/>
          <a:lstStyle/>
          <a:p>
            <a:pPr marL="407988" lvl="1" indent="-293688" eaLnBrk="1" hangingPunct="1">
              <a:buFont typeface="Wingdings" pitchFamily="84" charset="2"/>
              <a:buChar char="§"/>
            </a:pPr>
            <a:r>
              <a:rPr lang="en-US" sz="2800" smtClean="0"/>
              <a:t>Cancers are named according to the organ or tissue in which they originate.</a:t>
            </a:r>
            <a:endParaRPr lang="en-US" smtClean="0"/>
          </a:p>
          <a:p>
            <a:pPr marL="927100" lvl="2" indent="-368300" eaLnBrk="1" hangingPunct="1"/>
            <a:r>
              <a:rPr lang="en-US" sz="2400" b="1" smtClean="0"/>
              <a:t>Carcinomas</a:t>
            </a:r>
            <a:r>
              <a:rPr lang="en-US" sz="2400" smtClean="0"/>
              <a:t> arise in external or internal body coverings.</a:t>
            </a:r>
          </a:p>
          <a:p>
            <a:pPr marL="927100" lvl="2" indent="-368300" eaLnBrk="1" hangingPunct="1"/>
            <a:r>
              <a:rPr lang="en-US" sz="2400" b="1" smtClean="0"/>
              <a:t>Sarcomas</a:t>
            </a:r>
            <a:r>
              <a:rPr lang="en-US" sz="2400" smtClean="0"/>
              <a:t> arise in supportive and connective tissue.</a:t>
            </a:r>
          </a:p>
          <a:p>
            <a:pPr marL="927100" lvl="2" indent="-368300" eaLnBrk="1" hangingPunct="1"/>
            <a:r>
              <a:rPr lang="en-US" sz="2400" b="1" smtClean="0"/>
              <a:t>Leukemias</a:t>
            </a:r>
            <a:r>
              <a:rPr lang="en-US" sz="2400" smtClean="0"/>
              <a:t> and </a:t>
            </a:r>
            <a:r>
              <a:rPr lang="en-US" sz="2400" b="1" smtClean="0"/>
              <a:t>lymphomas</a:t>
            </a:r>
            <a:r>
              <a:rPr lang="en-US" sz="2400" smtClean="0"/>
              <a:t> arise from blood-forming tissues.</a:t>
            </a:r>
            <a:endParaRPr lang="en-US" smtClean="0"/>
          </a:p>
        </p:txBody>
      </p:sp>
      <p:sp>
        <p:nvSpPr>
          <p:cNvPr id="80900"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8.9 CONNECTION: Growing out of control, cancer cells produce malignant tumors</a:t>
            </a:r>
          </a:p>
        </p:txBody>
      </p:sp>
      <p:sp>
        <p:nvSpPr>
          <p:cNvPr id="8089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80901"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0902"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0903"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3370276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4294967295"/>
          </p:nvPr>
        </p:nvSpPr>
        <p:spPr>
          <a:xfrm>
            <a:off x="0" y="1312863"/>
            <a:ext cx="8534400" cy="5340350"/>
          </a:xfrm>
        </p:spPr>
        <p:txBody>
          <a:bodyPr/>
          <a:lstStyle/>
          <a:p>
            <a:pPr marL="401638" lvl="1" indent="-293688" eaLnBrk="1" hangingPunct="1">
              <a:buFont typeface="Wingdings" pitchFamily="84" charset="2"/>
              <a:buChar char="§"/>
            </a:pPr>
            <a:r>
              <a:rPr lang="en-US" sz="2800" smtClean="0"/>
              <a:t>Cell division is used</a:t>
            </a:r>
          </a:p>
          <a:p>
            <a:pPr marL="927100" lvl="2" indent="-368300" eaLnBrk="1" hangingPunct="1"/>
            <a:r>
              <a:rPr lang="en-US" sz="2400" smtClean="0"/>
              <a:t>for reproduction of single-celled organisms,</a:t>
            </a:r>
          </a:p>
          <a:p>
            <a:pPr marL="927100" lvl="2" indent="-368300" eaLnBrk="1" hangingPunct="1"/>
            <a:r>
              <a:rPr lang="en-US" sz="2400" smtClean="0"/>
              <a:t>growth of multicellular organisms from a fertilized egg into an adult,</a:t>
            </a:r>
          </a:p>
          <a:p>
            <a:pPr marL="927100" lvl="2" indent="-368300" eaLnBrk="1" hangingPunct="1"/>
            <a:r>
              <a:rPr lang="en-US" sz="2400" smtClean="0"/>
              <a:t>repair and replacement of cells, and</a:t>
            </a:r>
          </a:p>
          <a:p>
            <a:pPr marL="927100" lvl="2" indent="-368300" eaLnBrk="1" hangingPunct="1"/>
            <a:r>
              <a:rPr lang="en-US" sz="2400" smtClean="0"/>
              <a:t>sperm and egg production.</a:t>
            </a:r>
          </a:p>
        </p:txBody>
      </p:sp>
      <p:sp>
        <p:nvSpPr>
          <p:cNvPr id="16389" name="Rectangle 9"/>
          <p:cNvSpPr>
            <a:spLocks noGrp="1" noChangeArrowheads="1"/>
          </p:cNvSpPr>
          <p:nvPr>
            <p:ph type="title" idx="4294967295"/>
          </p:nvPr>
        </p:nvSpPr>
        <p:spPr>
          <a:xfrm>
            <a:off x="0" y="106363"/>
            <a:ext cx="8572500" cy="822325"/>
          </a:xfrm>
        </p:spPr>
        <p:txBody>
          <a:bodyPr>
            <a:normAutofit fontScale="90000"/>
          </a:bodyPr>
          <a:lstStyle/>
          <a:p>
            <a:pPr marL="609600" indent="-609600" eaLnBrk="1" hangingPunct="1"/>
            <a:r>
              <a:rPr lang="en-US" sz="3200" smtClean="0"/>
              <a:t>8.1 Cell division plays many important roles in the lives of organisms</a:t>
            </a:r>
          </a:p>
        </p:txBody>
      </p:sp>
      <p:sp>
        <p:nvSpPr>
          <p:cNvPr id="1638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6388"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39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39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5252736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4294967295"/>
          </p:nvPr>
        </p:nvSpPr>
        <p:spPr>
          <a:xfrm>
            <a:off x="0" y="1308100"/>
            <a:ext cx="8534400" cy="5245100"/>
          </a:xfrm>
        </p:spPr>
        <p:txBody>
          <a:bodyPr/>
          <a:lstStyle/>
          <a:p>
            <a:pPr marL="407988" lvl="1" indent="-293688" eaLnBrk="1" hangingPunct="1">
              <a:buFont typeface="Wingdings" pitchFamily="84" charset="2"/>
              <a:buChar char="§"/>
            </a:pPr>
            <a:r>
              <a:rPr lang="en-US" sz="2800" smtClean="0"/>
              <a:t>Cancer treatments</a:t>
            </a:r>
            <a:endParaRPr lang="en-US" smtClean="0"/>
          </a:p>
          <a:p>
            <a:pPr marL="927100" lvl="2" indent="-368300" eaLnBrk="1" hangingPunct="1"/>
            <a:r>
              <a:rPr lang="en-US" sz="2400" smtClean="0"/>
              <a:t>Localized tumors can be</a:t>
            </a:r>
          </a:p>
          <a:p>
            <a:pPr marL="1473200" lvl="3" indent="-355600" eaLnBrk="1" hangingPunct="1"/>
            <a:r>
              <a:rPr lang="en-US" smtClean="0"/>
              <a:t>removed surgically and/or </a:t>
            </a:r>
          </a:p>
          <a:p>
            <a:pPr marL="1473200" lvl="3" indent="-355600" eaLnBrk="1" hangingPunct="1"/>
            <a:r>
              <a:rPr lang="en-US" smtClean="0"/>
              <a:t>treated with concentrated beams of high-energy radiation.</a:t>
            </a:r>
          </a:p>
          <a:p>
            <a:pPr marL="927100" lvl="2" indent="-368300" eaLnBrk="1" hangingPunct="1"/>
            <a:r>
              <a:rPr lang="en-US" sz="2400" smtClean="0"/>
              <a:t>Chemotherapy is used for metastatic tumors.</a:t>
            </a:r>
            <a:endParaRPr lang="en-US" sz="2800" smtClean="0"/>
          </a:p>
        </p:txBody>
      </p:sp>
      <p:sp>
        <p:nvSpPr>
          <p:cNvPr id="81924" name="Rectangle 4"/>
          <p:cNvSpPr>
            <a:spLocks noGrp="1" noChangeArrowheads="1"/>
          </p:cNvSpPr>
          <p:nvPr>
            <p:ph type="title" idx="4294967295"/>
          </p:nvPr>
        </p:nvSpPr>
        <p:spPr>
          <a:xfrm>
            <a:off x="0" y="107950"/>
            <a:ext cx="8534400" cy="876300"/>
          </a:xfrm>
        </p:spPr>
        <p:txBody>
          <a:bodyPr>
            <a:spAutoFit/>
          </a:bodyPr>
          <a:lstStyle/>
          <a:p>
            <a:pPr marL="609600" indent="-609600" eaLnBrk="1" hangingPunct="1"/>
            <a:r>
              <a:rPr lang="en-US" sz="3200" smtClean="0"/>
              <a:t>8.9 CONNECTION: Growing out of control, cancer cells produce malignant tumors</a:t>
            </a:r>
          </a:p>
        </p:txBody>
      </p:sp>
      <p:sp>
        <p:nvSpPr>
          <p:cNvPr id="81923"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81925"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1926"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1927"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250544384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4294967295"/>
          </p:nvPr>
        </p:nvSpPr>
        <p:spPr>
          <a:xfrm>
            <a:off x="0" y="1309688"/>
            <a:ext cx="8534400" cy="4092575"/>
          </a:xfrm>
        </p:spPr>
        <p:txBody>
          <a:bodyPr/>
          <a:lstStyle/>
          <a:p>
            <a:pPr marL="407988" lvl="1" indent="-293688" eaLnBrk="1" hangingPunct="1">
              <a:buFont typeface="Wingdings" pitchFamily="84" charset="2"/>
              <a:buChar char="§"/>
            </a:pPr>
            <a:r>
              <a:rPr lang="en-US" sz="2800" smtClean="0"/>
              <a:t>When the cell cycle operates normally, mitosis produces genetically identical cells for</a:t>
            </a:r>
            <a:endParaRPr lang="en-US" smtClean="0"/>
          </a:p>
          <a:p>
            <a:pPr marL="927100" lvl="2" indent="-368300" eaLnBrk="1" hangingPunct="1"/>
            <a:r>
              <a:rPr lang="en-US" sz="2400" smtClean="0"/>
              <a:t>growth,</a:t>
            </a:r>
          </a:p>
          <a:p>
            <a:pPr marL="927100" lvl="2" indent="-368300" eaLnBrk="1" hangingPunct="1"/>
            <a:r>
              <a:rPr lang="en-US" sz="2400" smtClean="0"/>
              <a:t>replacement of damaged and lost cells, and</a:t>
            </a:r>
          </a:p>
          <a:p>
            <a:pPr marL="927100" lvl="2" indent="-368300" eaLnBrk="1" hangingPunct="1"/>
            <a:r>
              <a:rPr lang="en-US" sz="2400" smtClean="0"/>
              <a:t>asexual reproduction.</a:t>
            </a:r>
          </a:p>
        </p:txBody>
      </p:sp>
      <p:sp>
        <p:nvSpPr>
          <p:cNvPr id="82948" name="Rectangle 4"/>
          <p:cNvSpPr>
            <a:spLocks noGrp="1" noChangeArrowheads="1"/>
          </p:cNvSpPr>
          <p:nvPr>
            <p:ph type="title" idx="4294967295"/>
          </p:nvPr>
        </p:nvSpPr>
        <p:spPr>
          <a:xfrm>
            <a:off x="0" y="107950"/>
            <a:ext cx="8534400" cy="876300"/>
          </a:xfrm>
        </p:spPr>
        <p:txBody>
          <a:bodyPr>
            <a:spAutoFit/>
          </a:bodyPr>
          <a:lstStyle/>
          <a:p>
            <a:pPr marL="812800" indent="-812800" eaLnBrk="1" hangingPunct="1"/>
            <a:r>
              <a:rPr lang="en-US" sz="3200" smtClean="0"/>
              <a:t>8.10 Review: Mitosis provides for growth, cell </a:t>
            </a:r>
            <a:br>
              <a:rPr lang="en-US" sz="3200" smtClean="0"/>
            </a:br>
            <a:r>
              <a:rPr lang="en-US" sz="3200" smtClean="0"/>
              <a:t>replacement, and asexual reproduction</a:t>
            </a:r>
          </a:p>
        </p:txBody>
      </p:sp>
      <p:sp>
        <p:nvSpPr>
          <p:cNvPr id="82947"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82949"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950"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2951"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9920081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8.10A</a:t>
            </a:r>
          </a:p>
        </p:txBody>
      </p:sp>
      <p:pic>
        <p:nvPicPr>
          <p:cNvPr id="83971" name="Picture 3" descr="08_10a_OnionRoot-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5725" y="1038225"/>
            <a:ext cx="6432550" cy="477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424024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8.10A_1</a:t>
            </a:r>
          </a:p>
        </p:txBody>
      </p:sp>
      <p:pic>
        <p:nvPicPr>
          <p:cNvPr id="84995" name="Picture 3" descr="08_10aaOnionRoot-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2275" y="1438275"/>
            <a:ext cx="3219450"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8702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8.10B</a:t>
            </a:r>
          </a:p>
        </p:txBody>
      </p:sp>
      <p:pic>
        <p:nvPicPr>
          <p:cNvPr id="86019" name="Picture 3" descr="08_10bBoneMarrow-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075" y="136525"/>
            <a:ext cx="5657850" cy="658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3942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8.10C</a:t>
            </a:r>
          </a:p>
        </p:txBody>
      </p:sp>
      <p:pic>
        <p:nvPicPr>
          <p:cNvPr id="87043" name="Picture 3" descr="08_10cHydraAsexualRepr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275" y="1392238"/>
            <a:ext cx="2457450"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6621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0" y="107950"/>
            <a:ext cx="8543925" cy="1009650"/>
          </a:xfrm>
        </p:spPr>
        <p:txBody>
          <a:bodyPr>
            <a:normAutofit fontScale="90000"/>
          </a:bodyPr>
          <a:lstStyle/>
          <a:p>
            <a:pPr marL="609600" indent="-609600" eaLnBrk="1" hangingPunct="1"/>
            <a:r>
              <a:rPr lang="en-US" sz="3200" smtClean="0"/>
              <a:t>8.1 Cell division plays many important roles in the lives of organisms</a:t>
            </a:r>
          </a:p>
        </p:txBody>
      </p:sp>
      <p:sp>
        <p:nvSpPr>
          <p:cNvPr id="17411" name="Rectangle 3"/>
          <p:cNvSpPr>
            <a:spLocks noGrp="1" noChangeArrowheads="1"/>
          </p:cNvSpPr>
          <p:nvPr>
            <p:ph type="body" idx="4294967295"/>
          </p:nvPr>
        </p:nvSpPr>
        <p:spPr>
          <a:xfrm>
            <a:off x="0" y="1309688"/>
            <a:ext cx="8729663" cy="5260975"/>
          </a:xfrm>
        </p:spPr>
        <p:txBody>
          <a:bodyPr/>
          <a:lstStyle/>
          <a:p>
            <a:pPr marL="407988" lvl="1" indent="-293688" defTabSz="698500" eaLnBrk="1" hangingPunct="1">
              <a:buFont typeface="Wingdings" pitchFamily="84" charset="2"/>
              <a:buChar char="§"/>
            </a:pPr>
            <a:r>
              <a:rPr lang="en-US" sz="2800" smtClean="0"/>
              <a:t>Living organisms reproduce by two methods.</a:t>
            </a:r>
            <a:endParaRPr lang="en-US" smtClean="0"/>
          </a:p>
          <a:p>
            <a:pPr marL="927100" lvl="2" indent="-368300" defTabSz="698500" eaLnBrk="1" hangingPunct="1"/>
            <a:r>
              <a:rPr lang="en-US" sz="2400" b="1" smtClean="0"/>
              <a:t>Asexual reproduction</a:t>
            </a:r>
            <a:endParaRPr lang="en-US" sz="2400" smtClean="0"/>
          </a:p>
          <a:p>
            <a:pPr marL="1471613" lvl="3" indent="-342900" defTabSz="698500" eaLnBrk="1" hangingPunct="1"/>
            <a:r>
              <a:rPr lang="en-US" smtClean="0"/>
              <a:t>produces offspring that are identical to the original cell or organism and</a:t>
            </a:r>
          </a:p>
          <a:p>
            <a:pPr marL="1471613" lvl="3" indent="-342900" defTabSz="698500" eaLnBrk="1" hangingPunct="1"/>
            <a:r>
              <a:rPr lang="en-US" smtClean="0"/>
              <a:t>involves inheritance of all genes from one parent.</a:t>
            </a:r>
          </a:p>
          <a:p>
            <a:pPr marL="927100" lvl="2" indent="-368300" defTabSz="698500" eaLnBrk="1" hangingPunct="1"/>
            <a:r>
              <a:rPr lang="en-US" sz="2400" b="1" smtClean="0"/>
              <a:t>Sexual reproduction</a:t>
            </a:r>
            <a:endParaRPr lang="en-US" sz="2400" smtClean="0"/>
          </a:p>
          <a:p>
            <a:pPr marL="1471613" lvl="3" indent="-342900" defTabSz="698500" eaLnBrk="1" hangingPunct="1"/>
            <a:r>
              <a:rPr lang="en-US" smtClean="0"/>
              <a:t>produces offspring that are similar to the parents, but show variations in traits and</a:t>
            </a:r>
          </a:p>
          <a:p>
            <a:pPr marL="1471613" lvl="3" indent="-342900" defTabSz="698500" eaLnBrk="1" hangingPunct="1"/>
            <a:r>
              <a:rPr lang="en-US" smtClean="0"/>
              <a:t>involves inheritance of unique sets of genes from two parents.</a:t>
            </a:r>
          </a:p>
        </p:txBody>
      </p:sp>
      <p:sp>
        <p:nvSpPr>
          <p:cNvPr id="17412"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pPr algn="ctr" eaLnBrk="0" hangingPunct="0"/>
            <a:r>
              <a:rPr lang="en-US" sz="1400" b="1">
                <a:latin typeface="Tahoma" pitchFamily="84" charset="0"/>
              </a:rPr>
              <a:t>0</a:t>
            </a:r>
          </a:p>
        </p:txBody>
      </p:sp>
      <p:sp>
        <p:nvSpPr>
          <p:cNvPr id="17413" name="Line 6"/>
          <p:cNvSpPr>
            <a:spLocks noChangeShapeType="1"/>
          </p:cNvSpPr>
          <p:nvPr/>
        </p:nvSpPr>
        <p:spPr bwMode="auto">
          <a:xfrm>
            <a:off x="182563" y="6535738"/>
            <a:ext cx="87757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14" name="Line 4"/>
          <p:cNvSpPr>
            <a:spLocks noChangeShapeType="1"/>
          </p:cNvSpPr>
          <p:nvPr/>
        </p:nvSpPr>
        <p:spPr bwMode="auto">
          <a:xfrm>
            <a:off x="182563" y="1108075"/>
            <a:ext cx="8775700" cy="0"/>
          </a:xfrm>
          <a:prstGeom prst="line">
            <a:avLst/>
          </a:prstGeom>
          <a:noFill/>
          <a:ln w="762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15" name="Text Box 6"/>
          <p:cNvSpPr txBox="1">
            <a:spLocks noChangeArrowheads="1"/>
          </p:cNvSpPr>
          <p:nvPr/>
        </p:nvSpPr>
        <p:spPr bwMode="auto">
          <a:xfrm>
            <a:off x="182563" y="6626225"/>
            <a:ext cx="8775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Arial" charset="0"/>
                <a:ea typeface="ＭＳ Ｐゴシック" pitchFamily="84" charset="-128"/>
              </a:defRPr>
            </a:lvl1pPr>
            <a:lvl2pPr marL="742950" indent="-285750" eaLnBrk="0" hangingPunct="0">
              <a:defRPr sz="2400">
                <a:solidFill>
                  <a:schemeClr val="tx1"/>
                </a:solidFill>
                <a:latin typeface="Arial" charset="0"/>
                <a:ea typeface="ＭＳ Ｐゴシック" pitchFamily="84" charset="-128"/>
              </a:defRPr>
            </a:lvl2pPr>
            <a:lvl3pPr marL="1143000" indent="-228600" eaLnBrk="0" hangingPunct="0">
              <a:defRPr sz="2400">
                <a:solidFill>
                  <a:schemeClr val="tx1"/>
                </a:solidFill>
                <a:latin typeface="Arial" charset="0"/>
                <a:ea typeface="ＭＳ Ｐゴシック" pitchFamily="84" charset="-128"/>
              </a:defRPr>
            </a:lvl3pPr>
            <a:lvl4pPr marL="1600200" indent="-228600" eaLnBrk="0" hangingPunct="0">
              <a:defRPr sz="2400">
                <a:solidFill>
                  <a:schemeClr val="tx1"/>
                </a:solidFill>
                <a:latin typeface="Arial" charset="0"/>
                <a:ea typeface="ＭＳ Ｐゴシック" pitchFamily="84" charset="-128"/>
              </a:defRPr>
            </a:lvl4pPr>
            <a:lvl5pPr marL="2057400" indent="-228600" eaLnBrk="0" hangingPunct="0">
              <a:defRPr sz="2400">
                <a:solidFill>
                  <a:schemeClr val="tx1"/>
                </a:solidFill>
                <a:latin typeface="Arial"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84" charset="-128"/>
              </a:defRPr>
            </a:lvl9pPr>
          </a:lstStyle>
          <a:p>
            <a:pPr>
              <a:spcBef>
                <a:spcPct val="50000"/>
              </a:spcBef>
            </a:pPr>
            <a:r>
              <a:rPr lang="en-US" sz="900"/>
              <a:t>© 2012 Pearson Education, Inc.</a:t>
            </a:r>
            <a:endParaRPr lang="en-US"/>
          </a:p>
        </p:txBody>
      </p:sp>
    </p:spTree>
    <p:custDataLst>
      <p:tags r:id="rId1"/>
    </p:custDataLst>
    <p:extLst>
      <p:ext uri="{BB962C8B-B14F-4D97-AF65-F5344CB8AC3E}">
        <p14:creationId xmlns:p14="http://schemas.microsoft.com/office/powerpoint/2010/main" val="9850486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ph type="ctrTitle" idx="4294967295"/>
          </p:nvPr>
        </p:nvSpPr>
        <p:spPr>
          <a:xfrm>
            <a:off x="0" y="50800"/>
            <a:ext cx="1981200" cy="304800"/>
          </a:xfrm>
          <a:extLst>
            <a:ext uri="{91240B29-F687-4F45-9708-019B960494DF}">
              <a14:hiddenLine xmlns:a14="http://schemas.microsoft.com/office/drawing/2010/main" w="3175">
                <a:solidFill>
                  <a:srgbClr val="000000"/>
                </a:solidFill>
                <a:miter lim="800000"/>
                <a:headEnd/>
                <a:tailEnd/>
              </a14:hiddenLine>
            </a:ext>
          </a:extLst>
        </p:spPr>
        <p:txBody>
          <a:bodyPr/>
          <a:lstStyle/>
          <a:p>
            <a:pPr marL="0" indent="0" eaLnBrk="1" hangingPunct="1"/>
            <a:r>
              <a:rPr lang="en-US" sz="1200" b="0" smtClean="0">
                <a:solidFill>
                  <a:schemeClr val="tx1"/>
                </a:solidFill>
                <a:latin typeface="Arial" charset="0"/>
              </a:rPr>
              <a:t>Figure 8.1A</a:t>
            </a:r>
          </a:p>
        </p:txBody>
      </p:sp>
      <p:pic>
        <p:nvPicPr>
          <p:cNvPr id="18435" name="Picture 3" descr="08_01aBuddingYeast-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1143000"/>
            <a:ext cx="507841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444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BTEXT" val=""/>
</p:tagLst>
</file>

<file path=ppt/tags/tag10.xml><?xml version="1.0" encoding="utf-8"?>
<p:tagLst xmlns:a="http://schemas.openxmlformats.org/drawingml/2006/main" xmlns:r="http://schemas.openxmlformats.org/officeDocument/2006/relationships" xmlns:p="http://schemas.openxmlformats.org/presentationml/2006/main">
  <p:tag name="TBTEXT" val=""/>
</p:tagLst>
</file>

<file path=ppt/tags/tag11.xml><?xml version="1.0" encoding="utf-8"?>
<p:tagLst xmlns:a="http://schemas.openxmlformats.org/drawingml/2006/main" xmlns:r="http://schemas.openxmlformats.org/officeDocument/2006/relationships" xmlns:p="http://schemas.openxmlformats.org/presentationml/2006/main">
  <p:tag name="TBTEXT" val=""/>
</p:tagLst>
</file>

<file path=ppt/tags/tag12.xml><?xml version="1.0" encoding="utf-8"?>
<p:tagLst xmlns:a="http://schemas.openxmlformats.org/drawingml/2006/main" xmlns:r="http://schemas.openxmlformats.org/officeDocument/2006/relationships" xmlns:p="http://schemas.openxmlformats.org/presentationml/2006/main">
  <p:tag name="TBTEXT" val=""/>
</p:tagLst>
</file>

<file path=ppt/tags/tag13.xml><?xml version="1.0" encoding="utf-8"?>
<p:tagLst xmlns:a="http://schemas.openxmlformats.org/drawingml/2006/main" xmlns:r="http://schemas.openxmlformats.org/officeDocument/2006/relationships" xmlns:p="http://schemas.openxmlformats.org/presentationml/2006/main">
  <p:tag name="TBTEXT" val=""/>
</p:tagLst>
</file>

<file path=ppt/tags/tag14.xml><?xml version="1.0" encoding="utf-8"?>
<p:tagLst xmlns:a="http://schemas.openxmlformats.org/drawingml/2006/main" xmlns:r="http://schemas.openxmlformats.org/officeDocument/2006/relationships" xmlns:p="http://schemas.openxmlformats.org/presentationml/2006/main">
  <p:tag name="TBTEXT" val=""/>
</p:tagLst>
</file>

<file path=ppt/tags/tag15.xml><?xml version="1.0" encoding="utf-8"?>
<p:tagLst xmlns:a="http://schemas.openxmlformats.org/drawingml/2006/main" xmlns:r="http://schemas.openxmlformats.org/officeDocument/2006/relationships" xmlns:p="http://schemas.openxmlformats.org/presentationml/2006/main">
  <p:tag name="TBTEXT" val=""/>
</p:tagLst>
</file>

<file path=ppt/tags/tag16.xml><?xml version="1.0" encoding="utf-8"?>
<p:tagLst xmlns:a="http://schemas.openxmlformats.org/drawingml/2006/main" xmlns:r="http://schemas.openxmlformats.org/officeDocument/2006/relationships" xmlns:p="http://schemas.openxmlformats.org/presentationml/2006/main">
  <p:tag name="TBTEXT" val=""/>
</p:tagLst>
</file>

<file path=ppt/tags/tag17.xml><?xml version="1.0" encoding="utf-8"?>
<p:tagLst xmlns:a="http://schemas.openxmlformats.org/drawingml/2006/main" xmlns:r="http://schemas.openxmlformats.org/officeDocument/2006/relationships" xmlns:p="http://schemas.openxmlformats.org/presentationml/2006/main">
  <p:tag name="TBTEXT" val=""/>
</p:tagLst>
</file>

<file path=ppt/tags/tag18.xml><?xml version="1.0" encoding="utf-8"?>
<p:tagLst xmlns:a="http://schemas.openxmlformats.org/drawingml/2006/main" xmlns:r="http://schemas.openxmlformats.org/officeDocument/2006/relationships" xmlns:p="http://schemas.openxmlformats.org/presentationml/2006/main">
  <p:tag name="TBTEXT" val=""/>
</p:tagLst>
</file>

<file path=ppt/tags/tag19.xml><?xml version="1.0" encoding="utf-8"?>
<p:tagLst xmlns:a="http://schemas.openxmlformats.org/drawingml/2006/main" xmlns:r="http://schemas.openxmlformats.org/officeDocument/2006/relationships" xmlns:p="http://schemas.openxmlformats.org/presentationml/2006/main">
  <p:tag name="TBTEXT" val=""/>
</p:tagLst>
</file>

<file path=ppt/tags/tag2.xml><?xml version="1.0" encoding="utf-8"?>
<p:tagLst xmlns:a="http://schemas.openxmlformats.org/drawingml/2006/main" xmlns:r="http://schemas.openxmlformats.org/officeDocument/2006/relationships" xmlns:p="http://schemas.openxmlformats.org/presentationml/2006/main">
  <p:tag name="TBTEXT" val=""/>
</p:tagLst>
</file>

<file path=ppt/tags/tag20.xml><?xml version="1.0" encoding="utf-8"?>
<p:tagLst xmlns:a="http://schemas.openxmlformats.org/drawingml/2006/main" xmlns:r="http://schemas.openxmlformats.org/officeDocument/2006/relationships" xmlns:p="http://schemas.openxmlformats.org/presentationml/2006/main">
  <p:tag name="TBTEXT" val=""/>
</p:tagLst>
</file>

<file path=ppt/tags/tag21.xml><?xml version="1.0" encoding="utf-8"?>
<p:tagLst xmlns:a="http://schemas.openxmlformats.org/drawingml/2006/main" xmlns:r="http://schemas.openxmlformats.org/officeDocument/2006/relationships" xmlns:p="http://schemas.openxmlformats.org/presentationml/2006/main">
  <p:tag name="TBTEXT" val=""/>
</p:tagLst>
</file>

<file path=ppt/tags/tag22.xml><?xml version="1.0" encoding="utf-8"?>
<p:tagLst xmlns:a="http://schemas.openxmlformats.org/drawingml/2006/main" xmlns:r="http://schemas.openxmlformats.org/officeDocument/2006/relationships" xmlns:p="http://schemas.openxmlformats.org/presentationml/2006/main">
  <p:tag name="TBTEXT" val=""/>
</p:tagLst>
</file>

<file path=ppt/tags/tag23.xml><?xml version="1.0" encoding="utf-8"?>
<p:tagLst xmlns:a="http://schemas.openxmlformats.org/drawingml/2006/main" xmlns:r="http://schemas.openxmlformats.org/officeDocument/2006/relationships" xmlns:p="http://schemas.openxmlformats.org/presentationml/2006/main">
  <p:tag name="TBTEXT" val=""/>
</p:tagLst>
</file>

<file path=ppt/tags/tag24.xml><?xml version="1.0" encoding="utf-8"?>
<p:tagLst xmlns:a="http://schemas.openxmlformats.org/drawingml/2006/main" xmlns:r="http://schemas.openxmlformats.org/officeDocument/2006/relationships" xmlns:p="http://schemas.openxmlformats.org/presentationml/2006/main">
  <p:tag name="TBTEXT" val=""/>
</p:tagLst>
</file>

<file path=ppt/tags/tag25.xml><?xml version="1.0" encoding="utf-8"?>
<p:tagLst xmlns:a="http://schemas.openxmlformats.org/drawingml/2006/main" xmlns:r="http://schemas.openxmlformats.org/officeDocument/2006/relationships" xmlns:p="http://schemas.openxmlformats.org/presentationml/2006/main">
  <p:tag name="TBTEXT" val=""/>
</p:tagLst>
</file>

<file path=ppt/tags/tag26.xml><?xml version="1.0" encoding="utf-8"?>
<p:tagLst xmlns:a="http://schemas.openxmlformats.org/drawingml/2006/main" xmlns:r="http://schemas.openxmlformats.org/officeDocument/2006/relationships" xmlns:p="http://schemas.openxmlformats.org/presentationml/2006/main">
  <p:tag name="TBTEXT" val=""/>
</p:tagLst>
</file>

<file path=ppt/tags/tag27.xml><?xml version="1.0" encoding="utf-8"?>
<p:tagLst xmlns:a="http://schemas.openxmlformats.org/drawingml/2006/main" xmlns:r="http://schemas.openxmlformats.org/officeDocument/2006/relationships" xmlns:p="http://schemas.openxmlformats.org/presentationml/2006/main">
  <p:tag name="TBTEXT" val=""/>
</p:tagLst>
</file>

<file path=ppt/tags/tag28.xml><?xml version="1.0" encoding="utf-8"?>
<p:tagLst xmlns:a="http://schemas.openxmlformats.org/drawingml/2006/main" xmlns:r="http://schemas.openxmlformats.org/officeDocument/2006/relationships" xmlns:p="http://schemas.openxmlformats.org/presentationml/2006/main">
  <p:tag name="TBTEXT" val=""/>
</p:tagLst>
</file>

<file path=ppt/tags/tag29.xml><?xml version="1.0" encoding="utf-8"?>
<p:tagLst xmlns:a="http://schemas.openxmlformats.org/drawingml/2006/main" xmlns:r="http://schemas.openxmlformats.org/officeDocument/2006/relationships" xmlns:p="http://schemas.openxmlformats.org/presentationml/2006/main">
  <p:tag name="TBTEXT" val=""/>
</p:tagLst>
</file>

<file path=ppt/tags/tag3.xml><?xml version="1.0" encoding="utf-8"?>
<p:tagLst xmlns:a="http://schemas.openxmlformats.org/drawingml/2006/main" xmlns:r="http://schemas.openxmlformats.org/officeDocument/2006/relationships" xmlns:p="http://schemas.openxmlformats.org/presentationml/2006/main">
  <p:tag name="TBTEXT" val=""/>
</p:tagLst>
</file>

<file path=ppt/tags/tag30.xml><?xml version="1.0" encoding="utf-8"?>
<p:tagLst xmlns:a="http://schemas.openxmlformats.org/drawingml/2006/main" xmlns:r="http://schemas.openxmlformats.org/officeDocument/2006/relationships" xmlns:p="http://schemas.openxmlformats.org/presentationml/2006/main">
  <p:tag name="TBTEXT" val=""/>
</p:tagLst>
</file>

<file path=ppt/tags/tag31.xml><?xml version="1.0" encoding="utf-8"?>
<p:tagLst xmlns:a="http://schemas.openxmlformats.org/drawingml/2006/main" xmlns:r="http://schemas.openxmlformats.org/officeDocument/2006/relationships" xmlns:p="http://schemas.openxmlformats.org/presentationml/2006/main">
  <p:tag name="TBTEXT" val=""/>
</p:tagLst>
</file>

<file path=ppt/tags/tag32.xml><?xml version="1.0" encoding="utf-8"?>
<p:tagLst xmlns:a="http://schemas.openxmlformats.org/drawingml/2006/main" xmlns:r="http://schemas.openxmlformats.org/officeDocument/2006/relationships" xmlns:p="http://schemas.openxmlformats.org/presentationml/2006/main">
  <p:tag name="TBTEXT" val=""/>
</p:tagLst>
</file>

<file path=ppt/tags/tag33.xml><?xml version="1.0" encoding="utf-8"?>
<p:tagLst xmlns:a="http://schemas.openxmlformats.org/drawingml/2006/main" xmlns:r="http://schemas.openxmlformats.org/officeDocument/2006/relationships" xmlns:p="http://schemas.openxmlformats.org/presentationml/2006/main">
  <p:tag name="TBTEXT" val=""/>
</p:tagLst>
</file>

<file path=ppt/tags/tag34.xml><?xml version="1.0" encoding="utf-8"?>
<p:tagLst xmlns:a="http://schemas.openxmlformats.org/drawingml/2006/main" xmlns:r="http://schemas.openxmlformats.org/officeDocument/2006/relationships" xmlns:p="http://schemas.openxmlformats.org/presentationml/2006/main">
  <p:tag name="TBTEXT" val=""/>
</p:tagLst>
</file>

<file path=ppt/tags/tag4.xml><?xml version="1.0" encoding="utf-8"?>
<p:tagLst xmlns:a="http://schemas.openxmlformats.org/drawingml/2006/main" xmlns:r="http://schemas.openxmlformats.org/officeDocument/2006/relationships" xmlns:p="http://schemas.openxmlformats.org/presentationml/2006/main">
  <p:tag name="TBTEXT" val=""/>
</p:tagLst>
</file>

<file path=ppt/tags/tag5.xml><?xml version="1.0" encoding="utf-8"?>
<p:tagLst xmlns:a="http://schemas.openxmlformats.org/drawingml/2006/main" xmlns:r="http://schemas.openxmlformats.org/officeDocument/2006/relationships" xmlns:p="http://schemas.openxmlformats.org/presentationml/2006/main">
  <p:tag name="TBTEXT" val=""/>
</p:tagLst>
</file>

<file path=ppt/tags/tag6.xml><?xml version="1.0" encoding="utf-8"?>
<p:tagLst xmlns:a="http://schemas.openxmlformats.org/drawingml/2006/main" xmlns:r="http://schemas.openxmlformats.org/officeDocument/2006/relationships" xmlns:p="http://schemas.openxmlformats.org/presentationml/2006/main">
  <p:tag name="TBTEXT" val=""/>
</p:tagLst>
</file>

<file path=ppt/tags/tag7.xml><?xml version="1.0" encoding="utf-8"?>
<p:tagLst xmlns:a="http://schemas.openxmlformats.org/drawingml/2006/main" xmlns:r="http://schemas.openxmlformats.org/officeDocument/2006/relationships" xmlns:p="http://schemas.openxmlformats.org/presentationml/2006/main">
  <p:tag name="TBTEXT" val=""/>
</p:tagLst>
</file>

<file path=ppt/tags/tag8.xml><?xml version="1.0" encoding="utf-8"?>
<p:tagLst xmlns:a="http://schemas.openxmlformats.org/drawingml/2006/main" xmlns:r="http://schemas.openxmlformats.org/officeDocument/2006/relationships" xmlns:p="http://schemas.openxmlformats.org/presentationml/2006/main">
  <p:tag name="TBTEXT" val=""/>
</p:tagLst>
</file>

<file path=ppt/tags/tag9.xml><?xml version="1.0" encoding="utf-8"?>
<p:tagLst xmlns:a="http://schemas.openxmlformats.org/drawingml/2006/main" xmlns:r="http://schemas.openxmlformats.org/officeDocument/2006/relationships" xmlns:p="http://schemas.openxmlformats.org/presentationml/2006/main">
  <p:tag name="TBTEXT"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33</TotalTime>
  <Words>6841</Words>
  <Application>Microsoft Office PowerPoint</Application>
  <PresentationFormat>On-screen Show (4:3)</PresentationFormat>
  <Paragraphs>828</Paragraphs>
  <Slides>75</Slides>
  <Notes>75</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Adjacency</vt:lpstr>
      <vt:lpstr>Chapter 8</vt:lpstr>
      <vt:lpstr>Introduction</vt:lpstr>
      <vt:lpstr>Introduction</vt:lpstr>
      <vt:lpstr>Figure 8.0_2</vt:lpstr>
      <vt:lpstr>PowerPoint Presentation</vt:lpstr>
      <vt:lpstr>8.1 Cell division plays many important roles in the lives of organisms</vt:lpstr>
      <vt:lpstr>8.1 Cell division plays many important roles in the lives of organisms</vt:lpstr>
      <vt:lpstr>8.1 Cell division plays many important roles in the lives of organisms</vt:lpstr>
      <vt:lpstr>Figure 8.1A</vt:lpstr>
      <vt:lpstr>Figure 8.1B</vt:lpstr>
      <vt:lpstr>Figure 8.1E</vt:lpstr>
      <vt:lpstr>Figure 8.1F</vt:lpstr>
      <vt:lpstr>8.2 Prokaryotes reproduce by binary fission</vt:lpstr>
      <vt:lpstr>8.2 Prokaryotes reproduce by binary fission</vt:lpstr>
      <vt:lpstr>Figure 8.2A_s1</vt:lpstr>
      <vt:lpstr>Figure 8.2A_s2</vt:lpstr>
      <vt:lpstr>Figure 8.2A_s3</vt:lpstr>
      <vt:lpstr>Figure 8.2B</vt:lpstr>
      <vt:lpstr>PowerPoint Presentation</vt:lpstr>
      <vt:lpstr>8.3 The large, complex chromosomes of  eukaryotes duplicate with each cell division</vt:lpstr>
      <vt:lpstr>8.3 The large, complex chromosomes of  eukaryotes duplicate with each cell division</vt:lpstr>
      <vt:lpstr>Figure 8.3A</vt:lpstr>
      <vt:lpstr>Figure 8.3B</vt:lpstr>
      <vt:lpstr>Figure 8.3B_2</vt:lpstr>
      <vt:lpstr>8.3 The large, complex chromosomes of  eukaryotes duplicate with each cell division</vt:lpstr>
      <vt:lpstr>Figure 8.3B_1</vt:lpstr>
      <vt:lpstr>8.4 The cell cycle multiplies cells</vt:lpstr>
      <vt:lpstr>8.4 The cell cycle multiplies cells</vt:lpstr>
      <vt:lpstr>Figure 8.4</vt:lpstr>
      <vt:lpstr>8.5 Cell division is a continuum of dynamic changes</vt:lpstr>
      <vt:lpstr>8.5 Cell division is a continuum of dynamic  changes</vt:lpstr>
      <vt:lpstr>8.5 Cell division is a continuum of dynamic  changes</vt:lpstr>
      <vt:lpstr>Figure 8.5_1</vt:lpstr>
      <vt:lpstr>8.5 Cell division is a continuum of dynamic  changes</vt:lpstr>
      <vt:lpstr>Figure 8.5_2</vt:lpstr>
      <vt:lpstr>Figure 8.5_left</vt:lpstr>
      <vt:lpstr>8.5 Cell division is a continuum of dynamic  changes</vt:lpstr>
      <vt:lpstr>Figure 8.5_3</vt:lpstr>
      <vt:lpstr>8.5 Cell division is a continuum of dynamic  changes</vt:lpstr>
      <vt:lpstr>Figure 8.5_4</vt:lpstr>
      <vt:lpstr>Figure 8.5_5</vt:lpstr>
      <vt:lpstr>Figure 8.5_right</vt:lpstr>
      <vt:lpstr>8.5 Cell division is a continuum of dynamic  changes</vt:lpstr>
      <vt:lpstr>Figure 8.5_6</vt:lpstr>
      <vt:lpstr>8.5 Cell division is a continuum of dynamic  changes</vt:lpstr>
      <vt:lpstr>Figure 8.5_7</vt:lpstr>
      <vt:lpstr>8.5 Cell division is a continuum of dynamic  changes</vt:lpstr>
      <vt:lpstr>Figure 8.5_8</vt:lpstr>
      <vt:lpstr>8.5 Cell division is a continuum of dynamic  changes</vt:lpstr>
      <vt:lpstr>8.6 Cytokinesis differs for plant and animal cells</vt:lpstr>
      <vt:lpstr>Figure 8.6A</vt:lpstr>
      <vt:lpstr>Figure 8.6A_1</vt:lpstr>
      <vt:lpstr>Figure 8.6A_2</vt:lpstr>
      <vt:lpstr>8.6 Cytokinesis differs for plant and animal cells</vt:lpstr>
      <vt:lpstr>PowerPoint Presentation</vt:lpstr>
      <vt:lpstr>Figure 8.6B</vt:lpstr>
      <vt:lpstr>Figure 8.6B_1</vt:lpstr>
      <vt:lpstr>Figure 8.6B_2</vt:lpstr>
      <vt:lpstr>8.7 Anchorage, cell density, and chemical growth factors affect cell division</vt:lpstr>
      <vt:lpstr>Figure 8.7A</vt:lpstr>
      <vt:lpstr>Figure 8.7B</vt:lpstr>
      <vt:lpstr>8.8 Growth factors signal the cell cycle control system</vt:lpstr>
      <vt:lpstr>8.8 Growth factors signal the cell cycle control system</vt:lpstr>
      <vt:lpstr>Figure 8.8A</vt:lpstr>
      <vt:lpstr>Figure 8.8B</vt:lpstr>
      <vt:lpstr>8.9 CONNECTION: Growing out of control, cancer cells produce malignant tumors</vt:lpstr>
      <vt:lpstr>8.9 CONNECTION: Growing out of control, cancer cells produce malignant tumors</vt:lpstr>
      <vt:lpstr>Figure 8.9</vt:lpstr>
      <vt:lpstr>8.9 CONNECTION: Growing out of control, cancer cells produce malignant tumors</vt:lpstr>
      <vt:lpstr>8.9 CONNECTION: Growing out of control, cancer cells produce malignant tumors</vt:lpstr>
      <vt:lpstr>8.10 Review: Mitosis provides for growth, cell  replacement, and asexual reproduction</vt:lpstr>
      <vt:lpstr>Figure 8.10A</vt:lpstr>
      <vt:lpstr>Figure 8.10A_1</vt:lpstr>
      <vt:lpstr>Figure 8.10B</vt:lpstr>
      <vt:lpstr>Figure 8.10C</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Tracey Hayden</dc:creator>
  <cp:lastModifiedBy>Tracey Hayden</cp:lastModifiedBy>
  <cp:revision>5</cp:revision>
  <dcterms:created xsi:type="dcterms:W3CDTF">2012-01-16T21:29:59Z</dcterms:created>
  <dcterms:modified xsi:type="dcterms:W3CDTF">2012-01-16T22:03:53Z</dcterms:modified>
</cp:coreProperties>
</file>